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61" r:id="rId3"/>
    <p:sldId id="262" r:id="rId4"/>
    <p:sldId id="263" r:id="rId5"/>
    <p:sldId id="264" r:id="rId6"/>
    <p:sldId id="277" r:id="rId7"/>
    <p:sldId id="265" r:id="rId8"/>
    <p:sldId id="266" r:id="rId9"/>
    <p:sldId id="278" r:id="rId10"/>
    <p:sldId id="267" r:id="rId11"/>
    <p:sldId id="268" r:id="rId12"/>
    <p:sldId id="270" r:id="rId13"/>
    <p:sldId id="279" r:id="rId14"/>
    <p:sldId id="269" r:id="rId15"/>
    <p:sldId id="271" r:id="rId16"/>
    <p:sldId id="272" r:id="rId17"/>
    <p:sldId id="273" r:id="rId18"/>
    <p:sldId id="28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1" autoAdjust="0"/>
    <p:restoredTop sz="94660"/>
  </p:normalViewPr>
  <p:slideViewPr>
    <p:cSldViewPr snapToGrid="0" showGuides="1">
      <p:cViewPr varScale="1">
        <p:scale>
          <a:sx n="74" d="100"/>
          <a:sy n="74" d="100"/>
        </p:scale>
        <p:origin x="132"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4/29/2026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4/29/2026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4/29/2026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4/29/2026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4.png"/><Relationship Id="rId9"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4.png"/><Relationship Id="rId5" Type="http://schemas.openxmlformats.org/officeDocument/2006/relationships/image" Target="../media/image21.jpe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0.png"/><Relationship Id="rId5" Type="http://schemas.openxmlformats.org/officeDocument/2006/relationships/image" Target="../media/image21.jpe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32.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0.png"/><Relationship Id="rId5" Type="http://schemas.openxmlformats.org/officeDocument/2006/relationships/image" Target="../media/image21.jpeg"/><Relationship Id="rId4" Type="http://schemas.openxmlformats.org/officeDocument/2006/relationships/audio" Target="../media/audio1.wav"/><Relationship Id="rId9" Type="http://schemas.openxmlformats.org/officeDocument/2006/relationships/audio" Target="../media/audio1.wav"/></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0.png"/><Relationship Id="rId5" Type="http://schemas.openxmlformats.org/officeDocument/2006/relationships/image" Target="../media/image21.jpeg"/><Relationship Id="rId4" Type="http://schemas.openxmlformats.org/officeDocument/2006/relationships/audio" Target="../media/audio1.wav"/><Relationship Id="rId9" Type="http://schemas.openxmlformats.org/officeDocument/2006/relationships/audio" Target="../media/audio1.wav"/></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slideLayout" Target="../slideLayouts/slideLayout2.xml"/><Relationship Id="rId7" Type="http://schemas.openxmlformats.org/officeDocument/2006/relationships/image" Target="../media/image37.svg"/><Relationship Id="rId12" Type="http://schemas.openxmlformats.org/officeDocument/2006/relationships/image" Target="../media/image42.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44.svg"/></Relationships>
</file>

<file path=ppt/slides/_rels/slide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2.xml"/><Relationship Id="rId7" Type="http://schemas.openxmlformats.org/officeDocument/2006/relationships/image" Target="../media/image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audio" Target="../media/audio1.wav"/><Relationship Id="rId9"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7.png"/><Relationship Id="rId4" Type="http://schemas.openxmlformats.org/officeDocument/2006/relationships/image" Target="../media/image13.png"/><Relationship Id="rId9"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audio" Target="../media/audio1.wav"/><Relationship Id="rId9"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stretch>
            <a:fillRect/>
          </a:stretch>
        </p:blipFill>
        <p:spPr>
          <a:xfrm>
            <a:off x="3836670" y="-3718560"/>
            <a:ext cx="2400617" cy="686117"/>
          </a:xfrm>
          <a:prstGeom prst="rect">
            <a:avLst/>
          </a:prstGeom>
        </p:spPr>
      </p:pic>
      <p:pic>
        <p:nvPicPr>
          <p:cNvPr id="16" name="Picture 8"/>
          <p:cNvPicPr>
            <a:picLocks noChangeAspect="1"/>
          </p:cNvPicPr>
          <p:nvPr/>
        </p:nvPicPr>
        <p:blipFill>
          <a:blip r:embed="rId3"/>
          <a:srcRect/>
          <a:stretch>
            <a:fillRect/>
          </a:stretch>
        </p:blipFill>
        <p:spPr>
          <a:xfrm>
            <a:off x="55343" y="5761058"/>
            <a:ext cx="6640917" cy="997268"/>
          </a:xfrm>
          <a:prstGeom prst="rect">
            <a:avLst/>
          </a:prstGeom>
        </p:spPr>
      </p:pic>
      <p:pic>
        <p:nvPicPr>
          <p:cNvPr id="18" name="Picture 8"/>
          <p:cNvPicPr>
            <a:picLocks noChangeAspect="1"/>
          </p:cNvPicPr>
          <p:nvPr/>
        </p:nvPicPr>
        <p:blipFill>
          <a:blip r:embed="rId3"/>
          <a:srcRect/>
          <a:stretch>
            <a:fillRect/>
          </a:stretch>
        </p:blipFill>
        <p:spPr>
          <a:xfrm flipH="1">
            <a:off x="6616385" y="5787919"/>
            <a:ext cx="5520273" cy="943547"/>
          </a:xfrm>
          <a:prstGeom prst="rect">
            <a:avLst/>
          </a:prstGeom>
        </p:spPr>
      </p:pic>
      <p:pic>
        <p:nvPicPr>
          <p:cNvPr id="9" name="Picture 9"/>
          <p:cNvPicPr>
            <a:picLocks noGrp="1" noChangeAspect="1"/>
          </p:cNvPicPr>
          <p:nvPr/>
        </p:nvPicPr>
        <p:blipFill>
          <a:blip r:embed="rId4"/>
          <a:srcRect/>
          <a:stretch>
            <a:fillRect/>
          </a:stretch>
        </p:blipFill>
        <p:spPr>
          <a:xfrm>
            <a:off x="122794" y="99674"/>
            <a:ext cx="2127695" cy="1891094"/>
          </a:xfrm>
          <a:prstGeom prst="rect">
            <a:avLst/>
          </a:prstGeom>
        </p:spPr>
      </p:pic>
      <p:pic>
        <p:nvPicPr>
          <p:cNvPr id="6" name="Picture 9"/>
          <p:cNvPicPr>
            <a:picLocks noChangeAspect="1"/>
          </p:cNvPicPr>
          <p:nvPr/>
        </p:nvPicPr>
        <p:blipFill>
          <a:blip r:embed="rId4"/>
          <a:srcRect/>
          <a:stretch>
            <a:fillRect/>
          </a:stretch>
        </p:blipFill>
        <p:spPr>
          <a:xfrm flipH="1">
            <a:off x="10100718" y="107418"/>
            <a:ext cx="1991288" cy="2133600"/>
          </a:xfrm>
          <a:prstGeom prst="rect">
            <a:avLst/>
          </a:prstGeom>
        </p:spPr>
      </p:pic>
      <p:sp>
        <p:nvSpPr>
          <p:cNvPr id="8" name="Rectangles 7"/>
          <p:cNvSpPr/>
          <p:nvPr/>
        </p:nvSpPr>
        <p:spPr>
          <a:xfrm>
            <a:off x="4508071" y="2618860"/>
            <a:ext cx="4990338" cy="1754326"/>
          </a:xfrm>
          <a:prstGeom prst="rect">
            <a:avLst/>
          </a:prstGeom>
          <a:noFill/>
          <a:ln>
            <a:noFill/>
          </a:ln>
        </p:spPr>
        <p:txBody>
          <a:bodyPr wrap="square" rtlCol="0" anchor="t">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22960">
              <a:defRPr/>
            </a:pPr>
            <a:endParaRPr lang="vi-VN" altLang="en-US" sz="2880" b="1" dirty="0">
              <a:solidFill>
                <a:srgbClr val="C00000"/>
              </a:solidFill>
              <a:effectLst>
                <a:outerShdw blurRad="38100" dist="19050" dir="2700000" algn="tl" rotWithShape="0">
                  <a:srgbClr val="000000">
                    <a:alpha val="40000"/>
                  </a:srgbClr>
                </a:outerShdw>
              </a:effectLst>
              <a:cs typeface="Times New Roman" panose="02020603050405020304" pitchFamily="18" charset="0"/>
            </a:endParaRPr>
          </a:p>
          <a:p>
            <a:pPr defTabSz="822960">
              <a:defRPr/>
            </a:pPr>
            <a:r>
              <a:rPr lang="vi-VN" altLang="en-US" sz="3960" b="1" dirty="0">
                <a:solidFill>
                  <a:srgbClr val="C00000"/>
                </a:solidFill>
                <a:effectLst>
                  <a:outerShdw blurRad="38100" dist="19050" dir="2700000" algn="tl" rotWithShape="0">
                    <a:srgbClr val="000000">
                      <a:alpha val="40000"/>
                    </a:srgbClr>
                  </a:outerShdw>
                </a:effectLst>
                <a:cs typeface="Times New Roman" panose="02020603050405020304" pitchFamily="18" charset="0"/>
              </a:rPr>
              <a:t>MÔN ÂM NHẠC</a:t>
            </a:r>
          </a:p>
          <a:p>
            <a:pPr defTabSz="822960">
              <a:defRPr/>
            </a:pPr>
            <a:r>
              <a:rPr lang="vi-VN" altLang="en-US" sz="3960" b="1" dirty="0">
                <a:solidFill>
                  <a:srgbClr val="C00000"/>
                </a:solidFill>
                <a:effectLst>
                  <a:outerShdw blurRad="38100" dist="19050" dir="2700000" algn="tl" rotWithShape="0">
                    <a:srgbClr val="000000">
                      <a:alpha val="40000"/>
                    </a:srgbClr>
                  </a:outerShdw>
                </a:effectLst>
                <a:cs typeface="Times New Roman" panose="02020603050405020304" pitchFamily="18" charset="0"/>
              </a:rPr>
              <a:t> </a:t>
            </a:r>
            <a:r>
              <a:rPr lang="en-US" altLang="en-US" sz="3960" b="1" dirty="0">
                <a:solidFill>
                  <a:srgbClr val="C00000"/>
                </a:solidFill>
                <a:effectLst>
                  <a:outerShdw blurRad="38100" dist="19050" dir="2700000" algn="tl" rotWithShape="0">
                    <a:srgbClr val="000000">
                      <a:alpha val="40000"/>
                    </a:srgbClr>
                  </a:outerShdw>
                </a:effectLst>
                <a:cs typeface="Times New Roman" panose="02020603050405020304" pitchFamily="18" charset="0"/>
              </a:rPr>
              <a:t>        </a:t>
            </a:r>
            <a:r>
              <a:rPr lang="vi-VN" altLang="en-US" sz="3960" b="1" dirty="0">
                <a:solidFill>
                  <a:srgbClr val="C00000"/>
                </a:solidFill>
                <a:effectLst>
                  <a:outerShdw blurRad="38100" dist="19050" dir="2700000" algn="tl" rotWithShape="0">
                    <a:srgbClr val="000000">
                      <a:alpha val="40000"/>
                    </a:srgbClr>
                  </a:outerShdw>
                </a:effectLst>
                <a:cs typeface="Times New Roman" panose="02020603050405020304" pitchFamily="18" charset="0"/>
              </a:rPr>
              <a:t>LỚP:</a:t>
            </a:r>
            <a:r>
              <a:rPr lang="en-US" altLang="en-US" sz="3960" b="1" dirty="0">
                <a:solidFill>
                  <a:srgbClr val="C00000"/>
                </a:solidFill>
                <a:effectLst>
                  <a:outerShdw blurRad="38100" dist="19050" dir="2700000" algn="tl" rotWithShape="0">
                    <a:srgbClr val="000000">
                      <a:alpha val="40000"/>
                    </a:srgbClr>
                  </a:outerShdw>
                </a:effectLst>
                <a:cs typeface="Times New Roman" panose="02020603050405020304" pitchFamily="18" charset="0"/>
              </a:rPr>
              <a:t> 4</a:t>
            </a:r>
            <a:endParaRPr lang="en-US" altLang="vi-VN" sz="3960" b="1" dirty="0">
              <a:solidFill>
                <a:srgbClr val="C00000"/>
              </a:solidFill>
              <a:effectLst>
                <a:outerShdw blurRad="38100" dist="19050" dir="2700000" algn="tl" rotWithShape="0">
                  <a:srgbClr val="000000">
                    <a:alpha val="40000"/>
                  </a:srgbClr>
                </a:outerShdw>
              </a:effectLst>
              <a:cs typeface="Times New Roman" panose="02020603050405020304" pitchFamily="18" charset="0"/>
            </a:endParaRPr>
          </a:p>
        </p:txBody>
      </p:sp>
      <p:sp>
        <p:nvSpPr>
          <p:cNvPr id="7" name="TextBox 13"/>
          <p:cNvSpPr txBox="1"/>
          <p:nvPr/>
        </p:nvSpPr>
        <p:spPr>
          <a:xfrm>
            <a:off x="3052861" y="4978639"/>
            <a:ext cx="6260211" cy="480131"/>
          </a:xfrm>
          <a:prstGeom prst="rect">
            <a:avLst/>
          </a:prstGeom>
          <a:noFill/>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22960">
              <a:defRPr/>
            </a:pPr>
            <a:r>
              <a:rPr lang="vi-VN" altLang="en-US" sz="2520" b="1" dirty="0">
                <a:solidFill>
                  <a:srgbClr val="1713CB"/>
                </a:solidFill>
                <a:effectLst>
                  <a:outerShdw blurRad="38100" dist="19050" dir="2700000" algn="tl" rotWithShape="0">
                    <a:srgbClr val="000000">
                      <a:alpha val="40000"/>
                    </a:srgbClr>
                  </a:outerShdw>
                </a:effectLst>
                <a:cs typeface="Times New Roman" panose="02020603050405020304" pitchFamily="18" charset="0"/>
              </a:rPr>
              <a:t>Giáo viên:</a:t>
            </a:r>
            <a:r>
              <a:rPr lang="en-US" altLang="en-US" sz="2520" b="1" dirty="0">
                <a:solidFill>
                  <a:srgbClr val="1713CB"/>
                </a:solidFill>
                <a:effectLst>
                  <a:outerShdw blurRad="38100" dist="19050" dir="2700000" algn="tl" rotWithShape="0">
                    <a:srgbClr val="000000">
                      <a:alpha val="40000"/>
                    </a:srgbClr>
                  </a:outerShdw>
                </a:effectLst>
                <a:cs typeface="Times New Roman" panose="02020603050405020304" pitchFamily="18" charset="0"/>
              </a:rPr>
              <a:t> LÃ NGỌC ANH</a:t>
            </a:r>
            <a:endParaRPr lang="vi-VN" altLang="en-US" sz="2520" b="1" dirty="0">
              <a:solidFill>
                <a:srgbClr val="1713CB"/>
              </a:solidFill>
              <a:effectLst>
                <a:outerShdw blurRad="38100" dist="19050" dir="2700000" algn="tl" rotWithShape="0">
                  <a:srgbClr val="000000">
                    <a:alpha val="40000"/>
                  </a:srgbClr>
                </a:outerShdw>
              </a:effectLst>
              <a:cs typeface="Times New Roman" panose="02020603050405020304" pitchFamily="18" charset="0"/>
            </a:endParaRPr>
          </a:p>
        </p:txBody>
      </p:sp>
      <p:pic>
        <p:nvPicPr>
          <p:cNvPr id="10" name="Picture 4"/>
          <p:cNvPicPr>
            <a:picLocks noChangeAspect="1"/>
          </p:cNvPicPr>
          <p:nvPr/>
        </p:nvPicPr>
        <p:blipFill>
          <a:blip r:embed="rId5"/>
          <a:srcRect/>
          <a:stretch>
            <a:fillRect/>
          </a:stretch>
        </p:blipFill>
        <p:spPr>
          <a:xfrm>
            <a:off x="10490007" y="3387873"/>
            <a:ext cx="1360491" cy="2776514"/>
          </a:xfrm>
          <a:prstGeom prst="rect">
            <a:avLst/>
          </a:prstGeom>
        </p:spPr>
      </p:pic>
      <p:sp>
        <p:nvSpPr>
          <p:cNvPr id="11" name="TextBox 13"/>
          <p:cNvSpPr txBox="1"/>
          <p:nvPr/>
        </p:nvSpPr>
        <p:spPr>
          <a:xfrm>
            <a:off x="2421857" y="378543"/>
            <a:ext cx="8068150" cy="452432"/>
          </a:xfrm>
          <a:prstGeom prst="rect">
            <a:avLst/>
          </a:prstGeom>
          <a:noFill/>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22960">
              <a:defRPr/>
            </a:pPr>
            <a:r>
              <a:rPr lang="en-US" altLang="vi-VN" sz="2340" b="1" dirty="0">
                <a:solidFill>
                  <a:srgbClr val="1713CB"/>
                </a:solidFill>
                <a:effectLst>
                  <a:outerShdw blurRad="38100" dist="19050" dir="2700000" algn="tl" rotWithShape="0">
                    <a:srgbClr val="000000">
                      <a:alpha val="40000"/>
                    </a:srgbClr>
                  </a:outerShdw>
                </a:effectLst>
                <a:cs typeface="Times New Roman" panose="02020603050405020304" pitchFamily="18" charset="0"/>
              </a:rPr>
              <a:t>TRƯỜNG TIỂU HỌC ĐẠI MỖ 3</a:t>
            </a:r>
            <a:endParaRPr lang="en-US" altLang="vi-VN" sz="2520" b="1" dirty="0">
              <a:solidFill>
                <a:srgbClr val="1713CB"/>
              </a:solidFill>
              <a:effectLst>
                <a:outerShdw blurRad="38100" dist="19050" dir="2700000" algn="tl" rotWithShape="0">
                  <a:srgbClr val="000000">
                    <a:alpha val="40000"/>
                  </a:srgbClr>
                </a:outerShdw>
              </a:effectLst>
              <a:cs typeface="Times New Roman" panose="02020603050405020304" pitchFamily="18" charset="0"/>
            </a:endParaRPr>
          </a:p>
        </p:txBody>
      </p:sp>
      <p:sp>
        <p:nvSpPr>
          <p:cNvPr id="12" name="Rectangle 11"/>
          <p:cNvSpPr/>
          <p:nvPr/>
        </p:nvSpPr>
        <p:spPr>
          <a:xfrm>
            <a:off x="1103352" y="2510711"/>
            <a:ext cx="9978501" cy="1145040"/>
          </a:xfrm>
          <a:prstGeom prst="rect">
            <a:avLst/>
          </a:prstGeom>
          <a:noFill/>
        </p:spPr>
        <p:txBody>
          <a:bodyPr spcFirstLastPara="1" wrap="none" lIns="91440" tIns="45720" rIns="91440" bIns="45720" numCol="1">
            <a:prstTxWarp prst="textArchUp">
              <a:avLst/>
            </a:prstTxWarp>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22960">
              <a:defRPr/>
            </a:pPr>
            <a:endParaRPr lang="vi-VN" altLang="en-US" sz="5400" b="1" dirty="0">
              <a:ln w="22225">
                <a:solidFill>
                  <a:schemeClr val="accent2"/>
                </a:solidFill>
                <a:prstDash val="solid"/>
              </a:ln>
              <a:solidFill>
                <a:schemeClr val="accent2">
                  <a:lumMod val="40000"/>
                  <a:lumOff val="60000"/>
                </a:schemeClr>
              </a:solidFill>
              <a:cs typeface="Times New Roman" panose="02020603050405020304" pitchFamily="18" charset="0"/>
            </a:endParaRPr>
          </a:p>
          <a:p>
            <a:pPr algn="ctr" defTabSz="822960">
              <a:defRPr/>
            </a:pPr>
            <a:r>
              <a:rPr lang="vi-VN" altLang="en-US" sz="5400" b="1" dirty="0">
                <a:ln w="22225">
                  <a:solidFill>
                    <a:schemeClr val="accent2"/>
                  </a:solidFill>
                  <a:prstDash val="solid"/>
                </a:ln>
                <a:solidFill>
                  <a:schemeClr val="accent2">
                    <a:lumMod val="40000"/>
                    <a:lumOff val="60000"/>
                  </a:schemeClr>
                </a:solidFill>
                <a:cs typeface="Times New Roman" panose="02020603050405020304" pitchFamily="18" charset="0"/>
              </a:rPr>
              <a:t>CHÀO MỪNG </a:t>
            </a:r>
            <a:r>
              <a:rPr lang="en-US" altLang="en-US" sz="5400" b="1" dirty="0">
                <a:ln w="22225">
                  <a:solidFill>
                    <a:schemeClr val="accent2"/>
                  </a:solidFill>
                  <a:prstDash val="solid"/>
                </a:ln>
                <a:solidFill>
                  <a:schemeClr val="accent2">
                    <a:lumMod val="40000"/>
                    <a:lumOff val="60000"/>
                  </a:schemeClr>
                </a:solidFill>
                <a:cs typeface="Times New Roman" panose="02020603050405020304" pitchFamily="18" charset="0"/>
              </a:rPr>
              <a:t>CÁC </a:t>
            </a:r>
            <a:r>
              <a:rPr lang="vi-VN" altLang="en-US" sz="5400" b="1" dirty="0">
                <a:ln w="22225">
                  <a:solidFill>
                    <a:schemeClr val="accent2"/>
                  </a:solidFill>
                  <a:prstDash val="solid"/>
                </a:ln>
                <a:solidFill>
                  <a:schemeClr val="accent2">
                    <a:lumMod val="40000"/>
                    <a:lumOff val="60000"/>
                  </a:schemeClr>
                </a:solidFill>
                <a:cs typeface="Times New Roman" panose="02020603050405020304" pitchFamily="18" charset="0"/>
              </a:rPr>
              <a:t>THẦY CÔ VỀ DỰ GIỜ </a:t>
            </a:r>
            <a:endParaRPr lang="vi-VN" sz="5400" b="1" dirty="0">
              <a:ln w="22225">
                <a:solidFill>
                  <a:schemeClr val="accent2"/>
                </a:solidFill>
                <a:prstDash val="solid"/>
              </a:ln>
              <a:solidFill>
                <a:schemeClr val="accent2">
                  <a:lumMod val="40000"/>
                  <a:lumOff val="60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6138" cy="6858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9894" y="4621988"/>
            <a:ext cx="3382144" cy="204949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8540"/>
            <a:ext cx="2082034" cy="618190"/>
          </a:xfrm>
          <a:prstGeom prst="rect">
            <a:avLst/>
          </a:prstGeom>
        </p:spPr>
      </p:pic>
      <p:sp>
        <p:nvSpPr>
          <p:cNvPr id="9" name="TextBox 8"/>
          <p:cNvSpPr txBox="1"/>
          <p:nvPr/>
        </p:nvSpPr>
        <p:spPr>
          <a:xfrm>
            <a:off x="5582405" y="724110"/>
            <a:ext cx="2058358" cy="461665"/>
          </a:xfrm>
          <a:prstGeom prst="rect">
            <a:avLst/>
          </a:prstGeom>
          <a:noFill/>
        </p:spPr>
        <p:txBody>
          <a:bodyPr wrap="squar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Đọc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tìm</a:t>
            </a:r>
            <a:r>
              <a:rPr lang="en-US" sz="2400" dirty="0">
                <a:solidFill>
                  <a:schemeClr val="bg1"/>
                </a:solidFill>
                <a:latin typeface="Times New Roman" panose="02020603050405020304" pitchFamily="18" charset="0"/>
                <a:cs typeface="Times New Roman" panose="02020603050405020304" pitchFamily="18" charset="0"/>
              </a:rPr>
              <a:t> hiểu</a:t>
            </a:r>
            <a:endParaRPr lang="vi-VN" sz="2400" dirty="0">
              <a:solidFill>
                <a:schemeClr val="bg1"/>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7710" y="499299"/>
            <a:ext cx="2506985" cy="387097"/>
          </a:xfrm>
          <a:prstGeom prst="rect">
            <a:avLst/>
          </a:prstGeom>
        </p:spPr>
      </p:pic>
      <p:pic>
        <p:nvPicPr>
          <p:cNvPr id="12" name="Picture 1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913609" y="1230543"/>
            <a:ext cx="6990638" cy="3321873"/>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0" y="4711929"/>
            <a:ext cx="3597151" cy="204949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9" name="chuyen trag ngăn.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6138" cy="6858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9894" y="4621988"/>
            <a:ext cx="3382144" cy="2049496"/>
          </a:xfrm>
          <a:prstGeom prst="rect">
            <a:avLst/>
          </a:prstGeom>
        </p:spPr>
      </p:pic>
      <p:sp>
        <p:nvSpPr>
          <p:cNvPr id="14" name="TextBox 13"/>
          <p:cNvSpPr txBox="1"/>
          <p:nvPr/>
        </p:nvSpPr>
        <p:spPr>
          <a:xfrm>
            <a:off x="905933" y="1463537"/>
            <a:ext cx="10786533" cy="2000548"/>
          </a:xfrm>
          <a:prstGeom prst="rect">
            <a:avLst/>
          </a:prstGeom>
          <a:noFill/>
        </p:spPr>
        <p:txBody>
          <a:bodyPr wrap="square" rtlCol="0">
            <a:sp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THẢO LUẬN NHÓM</a:t>
            </a:r>
          </a:p>
          <a:p>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Câu</a:t>
            </a:r>
            <a:r>
              <a:rPr lang="en-US" sz="2800" dirty="0">
                <a:solidFill>
                  <a:schemeClr val="bg1"/>
                </a:solidFill>
                <a:latin typeface="Times New Roman" panose="02020603050405020304" pitchFamily="18" charset="0"/>
                <a:cs typeface="Times New Roman" panose="02020603050405020304" pitchFamily="18" charset="0"/>
              </a:rPr>
              <a:t> 1: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nhóm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hãy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xuất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xứ</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kèn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Trôm</a:t>
            </a:r>
            <a:r>
              <a:rPr lang="en-US" sz="2800" dirty="0">
                <a:solidFill>
                  <a:schemeClr val="bg1"/>
                </a:solidFill>
                <a:latin typeface="Times New Roman" panose="02020603050405020304" pitchFamily="18" charset="0"/>
                <a:cs typeface="Times New Roman" panose="02020603050405020304" pitchFamily="18" charset="0"/>
              </a:rPr>
              <a:t> – pet?</a:t>
            </a:r>
          </a:p>
          <a:p>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Câu</a:t>
            </a:r>
            <a:r>
              <a:rPr lang="en-US" sz="2800" dirty="0">
                <a:solidFill>
                  <a:schemeClr val="bg1"/>
                </a:solidFill>
                <a:latin typeface="Times New Roman" panose="02020603050405020304" pitchFamily="18" charset="0"/>
                <a:cs typeface="Times New Roman" panose="02020603050405020304" pitchFamily="18" charset="0"/>
              </a:rPr>
              <a:t> 2: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nhóm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hãy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cấu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tạo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chơi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kèm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Trôm</a:t>
            </a:r>
            <a:r>
              <a:rPr lang="en-US" sz="2800" dirty="0">
                <a:solidFill>
                  <a:schemeClr val="bg1"/>
                </a:solidFill>
                <a:latin typeface="Times New Roman" panose="02020603050405020304" pitchFamily="18" charset="0"/>
                <a:cs typeface="Times New Roman" panose="02020603050405020304" pitchFamily="18" charset="0"/>
              </a:rPr>
              <a:t> – pet?</a:t>
            </a:r>
          </a:p>
          <a:p>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Câu</a:t>
            </a:r>
            <a:r>
              <a:rPr lang="en-US" sz="2800" dirty="0">
                <a:solidFill>
                  <a:schemeClr val="bg1"/>
                </a:solidFill>
                <a:latin typeface="Times New Roman" panose="02020603050405020304" pitchFamily="18" charset="0"/>
                <a:cs typeface="Times New Roman" panose="02020603050405020304" pitchFamily="18" charset="0"/>
              </a:rPr>
              <a:t> 3: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nhóm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hãy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âm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sắc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kèn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Trôm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pét</a:t>
            </a:r>
            <a:r>
              <a:rPr lang="en-US" sz="2800" dirty="0">
                <a:solidFill>
                  <a:schemeClr val="bg1"/>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5" name="chuyen trag ngăn.wav"/>
          </p:st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86138" cy="68580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08227" y="4541045"/>
            <a:ext cx="3382144" cy="2049496"/>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2148960" cy="1075267"/>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83621" y="1614490"/>
            <a:ext cx="8762645" cy="2740039"/>
          </a:xfrm>
          <a:prstGeom prst="rect">
            <a:avLst/>
          </a:prstGeom>
        </p:spPr>
      </p:pic>
      <p:sp>
        <p:nvSpPr>
          <p:cNvPr id="13" name="TextBox 12"/>
          <p:cNvSpPr txBox="1"/>
          <p:nvPr/>
        </p:nvSpPr>
        <p:spPr>
          <a:xfrm>
            <a:off x="130512" y="6302152"/>
            <a:ext cx="8827221" cy="461665"/>
          </a:xfrm>
          <a:prstGeom prst="rect">
            <a:avLst/>
          </a:prstGeom>
          <a:noFill/>
        </p:spPr>
        <p:txBody>
          <a:bodyPr wrap="square" rtlCol="0">
            <a:spAutoFit/>
          </a:bodyPr>
          <a:lstStyle/>
          <a:p>
            <a:r>
              <a:rPr lang="en-US" sz="2400" b="1" dirty="0" err="1">
                <a:solidFill>
                  <a:schemeClr val="bg1"/>
                </a:solidFill>
                <a:latin typeface="Times New Roman" panose="02020603050405020304" pitchFamily="18" charset="0"/>
                <a:cs typeface="Times New Roman" panose="02020603050405020304" pitchFamily="18" charset="0"/>
              </a:rPr>
              <a:t>Cảm</a:t>
            </a:r>
            <a:r>
              <a:rPr lang="en-US" sz="2400" b="1" dirty="0">
                <a:solidFill>
                  <a:schemeClr val="bg1"/>
                </a:solidFill>
                <a:latin typeface="Times New Roman" panose="02020603050405020304" pitchFamily="18" charset="0"/>
                <a:cs typeface="Times New Roman" panose="02020603050405020304" pitchFamily="18" charset="0"/>
              </a:rPr>
              <a:t> nhận khi nghe âm sắc của </a:t>
            </a:r>
            <a:r>
              <a:rPr lang="en-US" sz="2400" b="1" dirty="0" err="1">
                <a:solidFill>
                  <a:schemeClr val="bg1"/>
                </a:solidFill>
                <a:latin typeface="Times New Roman" panose="02020603050405020304" pitchFamily="18" charset="0"/>
                <a:cs typeface="Times New Roman" panose="02020603050405020304" pitchFamily="18" charset="0"/>
              </a:rPr>
              <a:t>kèn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trôm-pét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mạnh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mẽ</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vui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tươi</a:t>
            </a:r>
            <a:r>
              <a:rPr lang="en-US" sz="2400" b="1" dirty="0">
                <a:solidFill>
                  <a:schemeClr val="bg1"/>
                </a:solidFill>
                <a:latin typeface="Times New Roman" panose="02020603050405020304" pitchFamily="18" charset="0"/>
                <a:cs typeface="Times New Roman" panose="02020603050405020304" pitchFamily="18" charset="0"/>
              </a:rPr>
              <a:t>  </a:t>
            </a:r>
            <a:endParaRPr lang="vi-VN" sz="2400" b="1" dirty="0">
              <a:solidFill>
                <a:schemeClr val="bg1"/>
              </a:solidFill>
              <a:latin typeface="Times New Roman" panose="02020603050405020304" pitchFamily="18" charset="0"/>
              <a:cs typeface="Times New Roman" panose="02020603050405020304" pitchFamily="18" charset="0"/>
            </a:endParaRPr>
          </a:p>
        </p:txBody>
      </p:sp>
      <p:pic>
        <p:nvPicPr>
          <p:cNvPr id="2" name="Khởi động Trumpet voic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81276" y="4899538"/>
            <a:ext cx="609600" cy="6096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8474" fill="hold"/>
                                        <p:tgtEl>
                                          <p:spTgt spid="2"/>
                                        </p:tgtEl>
                                      </p:cBhvr>
                                    </p:cmd>
                                  </p:childTnLst>
                                </p:cTn>
                              </p:par>
                            </p:childTnLst>
                          </p:cTn>
                        </p:par>
                      </p:childTnLst>
                    </p:cTn>
                  </p:par>
                </p:childTnLst>
              </p:cTn>
              <p:nextCondLst>
                <p:cond evt="onClick" delay="0">
                  <p:tgtEl>
                    <p:spTgt spid="2"/>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6081C-2B35-436C-8A36-E7C60A0E77D6}"/>
              </a:ext>
            </a:extLst>
          </p:cNvPr>
          <p:cNvSpPr>
            <a:spLocks noGrp="1"/>
          </p:cNvSpPr>
          <p:nvPr>
            <p:ph type="title"/>
          </p:nvPr>
        </p:nvSpPr>
        <p:spPr/>
        <p:txBody>
          <a:bodyPr/>
          <a:lstStyle/>
          <a:p>
            <a:endParaRPr lang="en-US"/>
          </a:p>
        </p:txBody>
      </p:sp>
      <p:pic>
        <p:nvPicPr>
          <p:cNvPr id="12" name="(160) 2 Minute Timer Bomb [MISSION IMPOSSIBLE]  - YouTube">
            <a:hlinkClick r:id="" action="ppaction://media"/>
            <a:extLst>
              <a:ext uri="{FF2B5EF4-FFF2-40B4-BE49-F238E27FC236}">
                <a16:creationId xmlns:a16="http://schemas.microsoft.com/office/drawing/2014/main" id="{119B45A5-DCBE-4846-A4B6-B5980FDE573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7263" y="1825625"/>
            <a:ext cx="7735887" cy="4351338"/>
          </a:xfrm>
        </p:spPr>
      </p:pic>
      <p:pic>
        <p:nvPicPr>
          <p:cNvPr id="4" name="Picture 3">
            <a:extLst>
              <a:ext uri="{FF2B5EF4-FFF2-40B4-BE49-F238E27FC236}">
                <a16:creationId xmlns:a16="http://schemas.microsoft.com/office/drawing/2014/main" id="{116B79BB-BC5B-4BF1-98D8-8A4E1A2599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86138" cy="6858000"/>
          </a:xfrm>
          <a:prstGeom prst="rect">
            <a:avLst/>
          </a:prstGeom>
        </p:spPr>
      </p:pic>
      <p:pic>
        <p:nvPicPr>
          <p:cNvPr id="5" name="Picture 4">
            <a:extLst>
              <a:ext uri="{FF2B5EF4-FFF2-40B4-BE49-F238E27FC236}">
                <a16:creationId xmlns:a16="http://schemas.microsoft.com/office/drawing/2014/main" id="{ED2B98A8-F44A-4C8D-8B55-21009AE62A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19894" y="4621988"/>
            <a:ext cx="3382144" cy="2049496"/>
          </a:xfrm>
          <a:prstGeom prst="rect">
            <a:avLst/>
          </a:prstGeom>
        </p:spPr>
      </p:pic>
      <p:pic>
        <p:nvPicPr>
          <p:cNvPr id="6" name="Picture 5">
            <a:extLst>
              <a:ext uri="{FF2B5EF4-FFF2-40B4-BE49-F238E27FC236}">
                <a16:creationId xmlns:a16="http://schemas.microsoft.com/office/drawing/2014/main" id="{96B0D2DD-C67D-46A0-9B70-43D9EB1CCA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4711929"/>
            <a:ext cx="3597151" cy="2049496"/>
          </a:xfrm>
          <a:prstGeom prst="rect">
            <a:avLst/>
          </a:prstGeom>
        </p:spPr>
      </p:pic>
      <p:sp>
        <p:nvSpPr>
          <p:cNvPr id="7" name="TextBox 6">
            <a:extLst>
              <a:ext uri="{FF2B5EF4-FFF2-40B4-BE49-F238E27FC236}">
                <a16:creationId xmlns:a16="http://schemas.microsoft.com/office/drawing/2014/main" id="{05DD2E90-BFD4-4B81-B9BD-13ADD00FB91C}"/>
              </a:ext>
            </a:extLst>
          </p:cNvPr>
          <p:cNvSpPr txBox="1"/>
          <p:nvPr/>
        </p:nvSpPr>
        <p:spPr>
          <a:xfrm>
            <a:off x="2235201" y="700232"/>
            <a:ext cx="8043332" cy="3789499"/>
          </a:xfrm>
          <a:prstGeom prst="rect">
            <a:avLst/>
          </a:prstGeom>
          <a:noFill/>
        </p:spPr>
        <p:txBody>
          <a:bodyPr wrap="square" rtlCol="0">
            <a:spAutoFit/>
          </a:bodyPr>
          <a:lstStyle/>
          <a:p>
            <a:pPr algn="ctr">
              <a:lnSpc>
                <a:spcPct val="150000"/>
              </a:lnSpc>
            </a:pPr>
            <a:r>
              <a:rPr lang="en-US" sz="3600" b="1" dirty="0" err="1">
                <a:solidFill>
                  <a:schemeClr val="bg1"/>
                </a:solidFill>
                <a:effectLst/>
                <a:latin typeface="Times New Roman" panose="02020603050405020304" pitchFamily="18" charset="0"/>
                <a:ea typeface="Calibri" panose="020F0502020204030204" pitchFamily="34" charset="0"/>
              </a:rPr>
              <a:t>Trò</a:t>
            </a:r>
            <a:r>
              <a:rPr lang="en-US" sz="3600" b="1" dirty="0">
                <a:solidFill>
                  <a:schemeClr val="bg1"/>
                </a:solidFill>
                <a:effectLst/>
                <a:latin typeface="Times New Roman" panose="02020603050405020304" pitchFamily="18" charset="0"/>
                <a:ea typeface="Calibri" panose="020F0502020204030204" pitchFamily="34" charset="0"/>
              </a:rPr>
              <a:t> </a:t>
            </a:r>
            <a:r>
              <a:rPr lang="en-US" sz="3600" b="1" dirty="0" err="1">
                <a:solidFill>
                  <a:schemeClr val="bg1"/>
                </a:solidFill>
                <a:effectLst/>
                <a:latin typeface="Times New Roman" panose="02020603050405020304" pitchFamily="18" charset="0"/>
                <a:ea typeface="Calibri" panose="020F0502020204030204" pitchFamily="34" charset="0"/>
              </a:rPr>
              <a:t>chơi</a:t>
            </a:r>
            <a:r>
              <a:rPr lang="en-US" sz="3600" b="1" dirty="0">
                <a:solidFill>
                  <a:schemeClr val="bg1"/>
                </a:solidFill>
                <a:effectLst/>
                <a:latin typeface="Times New Roman" panose="02020603050405020304" pitchFamily="18" charset="0"/>
                <a:ea typeface="Calibri" panose="020F0502020204030204" pitchFamily="34" charset="0"/>
              </a:rPr>
              <a:t>: HIỂU Ý ĐỒNG ĐỘI</a:t>
            </a:r>
          </a:p>
          <a:p>
            <a:pPr algn="just">
              <a:lnSpc>
                <a:spcPct val="150000"/>
              </a:lnSpc>
            </a:pPr>
            <a:r>
              <a:rPr lang="en-US" sz="3200" dirty="0" err="1">
                <a:solidFill>
                  <a:schemeClr val="bg1"/>
                </a:solidFill>
                <a:effectLst/>
                <a:latin typeface="Times New Roman" panose="02020603050405020304" pitchFamily="18" charset="0"/>
                <a:ea typeface="Calibri" panose="020F0502020204030204" pitchFamily="34" charset="0"/>
              </a:rPr>
              <a:t>Luật</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chơi</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Các</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tổ</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có</a:t>
            </a:r>
            <a:r>
              <a:rPr lang="en-US" sz="3200" dirty="0">
                <a:solidFill>
                  <a:schemeClr val="bg1"/>
                </a:solidFill>
                <a:effectLst/>
                <a:latin typeface="Times New Roman" panose="02020603050405020304" pitchFamily="18" charset="0"/>
                <a:ea typeface="Calibri" panose="020F0502020204030204" pitchFamily="34" charset="0"/>
              </a:rPr>
              <a:t> 2 </a:t>
            </a:r>
            <a:r>
              <a:rPr lang="en-US" sz="3200" dirty="0" err="1">
                <a:solidFill>
                  <a:schemeClr val="bg1"/>
                </a:solidFill>
                <a:effectLst/>
                <a:latin typeface="Times New Roman" panose="02020603050405020304" pitchFamily="18" charset="0"/>
                <a:ea typeface="Calibri" panose="020F0502020204030204" pitchFamily="34" charset="0"/>
              </a:rPr>
              <a:t>phút</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Lần</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lượt</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từng</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thành</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viên</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trong</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tổ</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lên</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viết</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đáp</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án</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mỗi</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người</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viết</a:t>
            </a:r>
            <a:r>
              <a:rPr lang="en-US" sz="3200" dirty="0">
                <a:solidFill>
                  <a:schemeClr val="bg1"/>
                </a:solidFill>
                <a:effectLst/>
                <a:latin typeface="Times New Roman" panose="02020603050405020304" pitchFamily="18" charset="0"/>
                <a:ea typeface="Calibri" panose="020F0502020204030204" pitchFamily="34" charset="0"/>
              </a:rPr>
              <a:t> 1 </a:t>
            </a:r>
            <a:r>
              <a:rPr lang="en-US" sz="3200" dirty="0" err="1">
                <a:solidFill>
                  <a:schemeClr val="bg1"/>
                </a:solidFill>
                <a:effectLst/>
                <a:latin typeface="Times New Roman" panose="02020603050405020304" pitchFamily="18" charset="0"/>
                <a:ea typeface="Calibri" panose="020F0502020204030204" pitchFamily="34" charset="0"/>
              </a:rPr>
              <a:t>lần</a:t>
            </a:r>
            <a:r>
              <a:rPr lang="en-US" sz="3200" dirty="0">
                <a:solidFill>
                  <a:schemeClr val="bg1"/>
                </a:solidFill>
                <a:effectLst/>
                <a:latin typeface="Times New Roman" panose="02020603050405020304" pitchFamily="18" charset="0"/>
                <a:ea typeface="Calibri" panose="020F0502020204030204" pitchFamily="34" charset="0"/>
              </a:rPr>
              <a:t> 1 </a:t>
            </a:r>
            <a:r>
              <a:rPr lang="en-US" sz="3200" dirty="0" err="1">
                <a:solidFill>
                  <a:schemeClr val="bg1"/>
                </a:solidFill>
                <a:effectLst/>
                <a:latin typeface="Times New Roman" panose="02020603050405020304" pitchFamily="18" charset="0"/>
                <a:ea typeface="Calibri" panose="020F0502020204030204" pitchFamily="34" charset="0"/>
              </a:rPr>
              <a:t>đáp</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án</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Tổ</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nào</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có</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nhiều</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đáp</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án</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đúng</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nhất</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tổ</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đó</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thắng</a:t>
            </a:r>
            <a:r>
              <a:rPr lang="en-US" sz="3200" dirty="0">
                <a:solidFill>
                  <a:schemeClr val="bg1"/>
                </a:solidFill>
                <a:effectLst/>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3108671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6138" cy="6858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9894" y="4621988"/>
            <a:ext cx="3382144" cy="2049496"/>
          </a:xfrm>
          <a:prstGeom prst="rect">
            <a:avLst/>
          </a:prstGeom>
        </p:spPr>
      </p:pic>
      <p:sp>
        <p:nvSpPr>
          <p:cNvPr id="8" name="TextBox 7"/>
          <p:cNvSpPr txBox="1"/>
          <p:nvPr/>
        </p:nvSpPr>
        <p:spPr>
          <a:xfrm>
            <a:off x="163967" y="89972"/>
            <a:ext cx="20289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Chốt kiến thức </a:t>
            </a:r>
            <a:endParaRPr kumimoji="0" lang="vi-VN"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2252547" y="780636"/>
            <a:ext cx="1275672" cy="369332"/>
          </a:xfrm>
          <a:prstGeom prst="rect">
            <a:avLst/>
          </a:prstGeom>
          <a:noFill/>
        </p:spPr>
        <p:txBody>
          <a:bodyPr wrap="square" rtlCol="0">
            <a:spAutoFit/>
          </a:bodyPr>
          <a:lstStyle/>
          <a:p>
            <a:pPr lvl="0" algn="just"/>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Cấu tạo:</a:t>
            </a:r>
            <a:endParaRPr kumimoji="0" lang="vi-VN" sz="1800" b="0" i="1" u="none" strike="noStrike" kern="1200" cap="none" spc="0" normalizeH="0" baseline="0" noProof="0" dirty="0">
              <a:ln>
                <a:noFill/>
              </a:ln>
              <a:solidFill>
                <a:schemeClr val="bg1"/>
              </a:solidFill>
              <a:effectLst/>
              <a:uLnTx/>
              <a:uFillTx/>
              <a:latin typeface="+mj-lt"/>
              <a:cs typeface="Times New Roman" panose="02020603050405020304" pitchFamily="18" charset="0"/>
            </a:endParaRPr>
          </a:p>
        </p:txBody>
      </p:sp>
      <p:sp>
        <p:nvSpPr>
          <p:cNvPr id="10" name="Rectangle 9"/>
          <p:cNvSpPr/>
          <p:nvPr/>
        </p:nvSpPr>
        <p:spPr>
          <a:xfrm>
            <a:off x="62474" y="2676031"/>
            <a:ext cx="11939564" cy="923330"/>
          </a:xfrm>
          <a:prstGeom prst="rect">
            <a:avLst/>
          </a:prstGeom>
        </p:spPr>
        <p:txBody>
          <a:bodyPr wrap="square">
            <a:spAutoFit/>
          </a:bodyPr>
          <a:lstStyle/>
          <a:p>
            <a:pPr algn="just"/>
            <a:r>
              <a:rPr kumimoji="0" lang="vi-VN"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Cách chơi: </a:t>
            </a:r>
            <a:r>
              <a:rPr lang="vi-VN" i="1" dirty="0">
                <a:solidFill>
                  <a:schemeClr val="bg1"/>
                </a:solidFill>
                <a:latin typeface="+mj-lt"/>
              </a:rPr>
              <a:t>Khi chơi người ta thổi vào búp kèn và kết hợp bấm vào các phím. Âm thanh phát ra thông qua đường ống, rồi chạy qua hệ thống pit tông khi bấm hoặc nhả tay sẽ tạo ra những âm thanh cao cấp khác nhau</a:t>
            </a:r>
            <a:endParaRPr lang="vi-VN" i="1" dirty="0">
              <a:solidFill>
                <a:schemeClr val="bg1"/>
              </a:solidFill>
              <a:latin typeface="+mj-lt"/>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chemeClr val="bg1"/>
                </a:solidFill>
                <a:effectLst/>
                <a:uLnTx/>
                <a:uFillTx/>
                <a:latin typeface="+mj-lt"/>
                <a:cs typeface="Times New Roman" panose="02020603050405020304" pitchFamily="18" charset="0"/>
              </a:rPr>
              <a:t> </a:t>
            </a:r>
            <a:endParaRPr kumimoji="0" lang="vi-VN" sz="1800" b="0" i="1" u="none" strike="noStrike" kern="1200" cap="none" spc="0" normalizeH="0" baseline="0" noProof="0" dirty="0">
              <a:ln>
                <a:noFill/>
              </a:ln>
              <a:solidFill>
                <a:schemeClr val="bg1"/>
              </a:solidFill>
              <a:effectLst/>
              <a:uLnTx/>
              <a:uFillTx/>
              <a:latin typeface="+mj-lt"/>
              <a:cs typeface="Times New Roman" panose="02020603050405020304" pitchFamily="18" charset="0"/>
            </a:endParaRPr>
          </a:p>
        </p:txBody>
      </p:sp>
      <p:sp>
        <p:nvSpPr>
          <p:cNvPr id="11" name="Rectangle 10"/>
          <p:cNvSpPr/>
          <p:nvPr/>
        </p:nvSpPr>
        <p:spPr>
          <a:xfrm>
            <a:off x="62474" y="3947586"/>
            <a:ext cx="11939564" cy="646331"/>
          </a:xfrm>
          <a:prstGeom prst="rect">
            <a:avLst/>
          </a:prstGeom>
        </p:spPr>
        <p:txBody>
          <a:bodyPr wrap="square">
            <a:spAutoFit/>
          </a:bodyPr>
          <a:lstStyle/>
          <a:p>
            <a:pPr lvl="0" algn="just"/>
            <a:r>
              <a:rPr kumimoji="0" lang="vi-VN"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Âm sắc:</a:t>
            </a:r>
            <a:r>
              <a:rPr kumimoji="0" lang="vi-VN" sz="1800" b="1"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lang="vi-VN" i="1" dirty="0">
                <a:solidFill>
                  <a:schemeClr val="bg1"/>
                </a:solidFill>
                <a:latin typeface="+mj-lt"/>
              </a:rPr>
              <a:t>Kèn Trôm- pét có thể chơi độc tấu hoặc hòa tấu cùng các nhạc cụ khác. Âm thanh của kèn mang đến những cảm giác mạnh mẽ, tươi vui, rộn ràng đầy cảm xúc cho người nghe.</a:t>
            </a:r>
          </a:p>
        </p:txBody>
      </p:sp>
      <p:sp>
        <p:nvSpPr>
          <p:cNvPr id="12" name="TextBox 11"/>
          <p:cNvSpPr txBox="1"/>
          <p:nvPr/>
        </p:nvSpPr>
        <p:spPr>
          <a:xfrm>
            <a:off x="2252547" y="89972"/>
            <a:ext cx="8787577" cy="400110"/>
          </a:xfrm>
          <a:prstGeom prst="rect">
            <a:avLst/>
          </a:prstGeom>
          <a:noFill/>
        </p:spPr>
        <p:txBody>
          <a:bodyPr wrap="square" rtlCol="0">
            <a:spAutoFit/>
          </a:bodyPr>
          <a:lstStyle/>
          <a:p>
            <a:pPr lvl="0" algn="just"/>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Xuất</a:t>
            </a:r>
            <a:r>
              <a:rPr kumimoji="0" lang="en-US" sz="20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xứ: </a:t>
            </a:r>
            <a:r>
              <a:rPr lang="vi-VN" sz="2000" i="1" dirty="0">
                <a:solidFill>
                  <a:prstClr val="white"/>
                </a:solidFill>
                <a:latin typeface="Times New Roman" panose="02020603050405020304" pitchFamily="18" charset="0"/>
                <a:cs typeface="Times New Roman" panose="02020603050405020304" pitchFamily="18" charset="0"/>
              </a:rPr>
              <a:t>Kèn Trôm - pét là nhạc cụ hơi được làm bằng đồng, có xuất xứ từ châu Âu</a:t>
            </a:r>
            <a:endParaRPr kumimoji="0" lang="vi-VN" sz="200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486297" y="580054"/>
            <a:ext cx="5014542" cy="168276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6"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6138" cy="6858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9894" y="4621988"/>
            <a:ext cx="3382144" cy="2049496"/>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4711929"/>
            <a:ext cx="3597151" cy="2049496"/>
          </a:xfrm>
          <a:prstGeom prst="rect">
            <a:avLst/>
          </a:prstGeom>
        </p:spPr>
      </p:pic>
      <p:sp>
        <p:nvSpPr>
          <p:cNvPr id="14" name="TextBox 13"/>
          <p:cNvSpPr txBox="1"/>
          <p:nvPr/>
        </p:nvSpPr>
        <p:spPr>
          <a:xfrm>
            <a:off x="4482111" y="1087202"/>
            <a:ext cx="41817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Giới thiệu bài nghe nhạc</a:t>
            </a: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586" y="29250"/>
            <a:ext cx="2313437" cy="1028702"/>
          </a:xfrm>
          <a:prstGeom prst="rect">
            <a:avLst/>
          </a:prstGeom>
        </p:spPr>
      </p:pic>
      <p:sp>
        <p:nvSpPr>
          <p:cNvPr id="2" name="Rectangle 1"/>
          <p:cNvSpPr/>
          <p:nvPr/>
        </p:nvSpPr>
        <p:spPr>
          <a:xfrm>
            <a:off x="625643" y="2153641"/>
            <a:ext cx="11237494" cy="1366528"/>
          </a:xfrm>
          <a:prstGeom prst="rect">
            <a:avLst/>
          </a:prstGeom>
        </p:spPr>
        <p:txBody>
          <a:bodyPr wrap="square">
            <a:spAutoFit/>
          </a:bodyPr>
          <a:lstStyle/>
          <a:p>
            <a:pPr algn="just">
              <a:lnSpc>
                <a:spcPct val="115000"/>
              </a:lnSpc>
              <a:spcAft>
                <a:spcPts val="800"/>
              </a:spcAft>
            </a:pPr>
            <a:r>
              <a:rPr lang="vi-VN" sz="24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U – ve – tu – re ( Khúc nhạc mở đầu ) của vở nhạc kịch ( opera ) có tên Uy – i – am Theo ( Gullaume Tell ) của nhạc sĩ Gio – a – chi – no Rô – xi – ni ( Gioachino Rossini – người Ý ). Phần nghe này nằm ở cuối của khúc nhạc mở đầu trong vở nhạc kịch. </a:t>
            </a:r>
            <a:endParaRPr lang="vi-VN" sz="2400" dirty="0">
              <a:solidFill>
                <a:schemeClr val="bg1"/>
              </a:solidFill>
              <a:latin typeface="Times New Roman" panose="02020603050405020304" pitchFamily="18" charset="0"/>
              <a:ea typeface="Calibri" panose="020F0502020204030204" charset="0"/>
              <a:cs typeface="Times New Roman" panose="02020603050405020304" pitchFamily="18" charset="0"/>
            </a:endParaRPr>
          </a:p>
        </p:txBody>
      </p:sp>
      <p:sp>
        <p:nvSpPr>
          <p:cNvPr id="3" name="Rectangle 2"/>
          <p:cNvSpPr/>
          <p:nvPr/>
        </p:nvSpPr>
        <p:spPr>
          <a:xfrm>
            <a:off x="2360606" y="261595"/>
            <a:ext cx="3985386" cy="523220"/>
          </a:xfrm>
          <a:prstGeom prst="rect">
            <a:avLst/>
          </a:prstGeom>
        </p:spPr>
        <p:txBody>
          <a:bodyPr wrap="none">
            <a:spAutoFit/>
          </a:bodyPr>
          <a:lstStyle/>
          <a:p>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KHÚC NHẠC MỞ ĐẦU</a:t>
            </a:r>
            <a:endParaRPr lang="vi-VN" sz="2800" dirty="0">
              <a:solidFill>
                <a:schemeClr val="bg1"/>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7" name="chuyen trag ngăn.wav"/>
          </p:stSnd>
        </p:sndAc>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86138" cy="68580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19894" y="4621988"/>
            <a:ext cx="3382144" cy="204949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4711929"/>
            <a:ext cx="3597151" cy="2049496"/>
          </a:xfrm>
          <a:prstGeom prst="rect">
            <a:avLst/>
          </a:prstGeom>
        </p:spPr>
      </p:pic>
      <p:sp>
        <p:nvSpPr>
          <p:cNvPr id="8" name="Rectangle 7"/>
          <p:cNvSpPr/>
          <p:nvPr/>
        </p:nvSpPr>
        <p:spPr>
          <a:xfrm>
            <a:off x="464281" y="96575"/>
            <a:ext cx="3918060" cy="66120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defRPr/>
            </a:pPr>
            <a:r>
              <a:rPr kumimoji="0" lang="en-US" sz="2800" b="0" i="0" u="none" strike="noStrike" kern="1200" cap="none" spc="0" normalizeH="0" baseline="0" noProof="0" dirty="0">
                <a:ln>
                  <a:noFill/>
                </a:ln>
                <a:solidFill>
                  <a:prstClr val="white"/>
                </a:solidFill>
                <a:effectLst/>
                <a:uLnTx/>
                <a:uFillTx/>
                <a:latin typeface="Times New Roman" panose="02020603050405020304"/>
                <a:ea typeface="Calibri" panose="020F0502020204030204"/>
                <a:cs typeface="+mn-cs"/>
              </a:rPr>
              <a:t>Nghe và cảm nhận bài hát</a:t>
            </a:r>
          </a:p>
        </p:txBody>
      </p:sp>
      <p:sp>
        <p:nvSpPr>
          <p:cNvPr id="9" name="Rectangle 8"/>
          <p:cNvSpPr/>
          <p:nvPr/>
        </p:nvSpPr>
        <p:spPr>
          <a:xfrm>
            <a:off x="3572107" y="5369066"/>
            <a:ext cx="5724293"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defRPr/>
            </a:pPr>
            <a:r>
              <a:rPr kumimoji="0" lang="en-US" sz="2800" b="0" i="0" u="none" strike="noStrike" kern="1200" cap="none" spc="0" normalizeH="0" baseline="0" noProof="0" dirty="0">
                <a:ln>
                  <a:noFill/>
                </a:ln>
                <a:solidFill>
                  <a:prstClr val="white"/>
                </a:solidFill>
                <a:effectLst/>
                <a:uLnTx/>
                <a:uFillTx/>
                <a:latin typeface="Times New Roman" panose="02020603050405020304"/>
                <a:ea typeface="Calibri" panose="020F0502020204030204"/>
                <a:cs typeface="+mn-cs"/>
              </a:rPr>
              <a:t>Bài nghe nhạc có sắc thái, tốc độ?</a:t>
            </a:r>
          </a:p>
        </p:txBody>
      </p:sp>
      <p:sp>
        <p:nvSpPr>
          <p:cNvPr id="11" name="Rectangle 10"/>
          <p:cNvSpPr/>
          <p:nvPr/>
        </p:nvSpPr>
        <p:spPr>
          <a:xfrm>
            <a:off x="5949809" y="5803635"/>
            <a:ext cx="2971263"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800"/>
              </a:spcAft>
              <a:buClrTx/>
              <a:buSzTx/>
              <a:buFontTx/>
              <a:buNone/>
              <a:defRPr/>
            </a:pPr>
            <a:r>
              <a:rPr kumimoji="0" lang="en-US" sz="2800" b="0" i="1" u="none" strike="noStrike" kern="1200" cap="none" spc="0" normalizeH="0" baseline="0" noProof="0" dirty="0">
                <a:ln>
                  <a:noFill/>
                </a:ln>
                <a:solidFill>
                  <a:prstClr val="white"/>
                </a:solidFill>
                <a:effectLst/>
                <a:uLnTx/>
                <a:uFillTx/>
                <a:latin typeface="Times New Roman" panose="02020603050405020304"/>
                <a:ea typeface="Calibri" panose="020F0502020204030204"/>
                <a:cs typeface="+mn-cs"/>
              </a:rPr>
              <a:t>Vui tươi, hơi nhanh</a:t>
            </a:r>
          </a:p>
        </p:txBody>
      </p:sp>
      <p:sp>
        <p:nvSpPr>
          <p:cNvPr id="12" name="Rectangle 11"/>
          <p:cNvSpPr/>
          <p:nvPr/>
        </p:nvSpPr>
        <p:spPr>
          <a:xfrm>
            <a:off x="3073652" y="769742"/>
            <a:ext cx="6038833" cy="66120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defRPr/>
            </a:pPr>
            <a:r>
              <a:rPr kumimoji="0" lang="en-US" sz="2800" b="0" i="0" u="none" strike="noStrike" kern="1200" cap="none" spc="0" normalizeH="0" baseline="0" noProof="0" dirty="0">
                <a:ln>
                  <a:noFill/>
                </a:ln>
                <a:solidFill>
                  <a:prstClr val="white"/>
                </a:solidFill>
                <a:effectLst/>
                <a:uLnTx/>
                <a:uFillTx/>
                <a:latin typeface="Times New Roman" panose="02020603050405020304"/>
                <a:ea typeface="Calibri" panose="020F0502020204030204"/>
                <a:cs typeface="+mn-cs"/>
              </a:rPr>
              <a:t>Nêu cảm nhận của em sau khi nghe nhạc</a:t>
            </a:r>
          </a:p>
        </p:txBody>
      </p:sp>
      <p:pic>
        <p:nvPicPr>
          <p:cNvPr id="2" name="Khúc nhạc mở đầu Rô-xi-ni (ngắn) (lấy trên Youtub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00751" y="1802727"/>
            <a:ext cx="609600" cy="6096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67239" fill="hold"/>
                                        <p:tgtEl>
                                          <p:spTgt spid="2"/>
                                        </p:tgtEl>
                                      </p:cBhvr>
                                    </p:cmd>
                                  </p:childTnLst>
                                </p:cTn>
                              </p:par>
                            </p:childTnLst>
                          </p:cTn>
                        </p:par>
                      </p:childTnLst>
                    </p:cTn>
                  </p:par>
                </p:childTnLst>
              </p:cTn>
              <p:nextCondLst>
                <p:cond evt="onClick" delay="0">
                  <p:tgtEl>
                    <p:spTgt spid="2"/>
                  </p:tgtEl>
                </p:cond>
              </p:nextCondLst>
            </p:seq>
            <p:audio>
              <p:cMediaNode vol="80000">
                <p:cTn id="29" fill="hold" display="0">
                  <p:stCondLst>
                    <p:cond delay="indefinite"/>
                  </p:stCondLst>
                  <p:endCondLst>
                    <p:cond evt="onStopAudio" delay="0">
                      <p:tgtEl>
                        <p:sldTgt/>
                      </p:tgtEl>
                    </p:cond>
                  </p:endCondLst>
                </p:cTn>
                <p:tgtEl>
                  <p:spTgt spid="2"/>
                </p:tgtEl>
              </p:cMediaNode>
            </p:audio>
          </p:childTnLst>
        </p:cTn>
      </p:par>
    </p:tnLst>
    <p:bldLst>
      <p:bldP spid="9"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86138" cy="68580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19894" y="4621988"/>
            <a:ext cx="3382144" cy="204949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4711929"/>
            <a:ext cx="3597151" cy="2049496"/>
          </a:xfrm>
          <a:prstGeom prst="rect">
            <a:avLst/>
          </a:prstGeom>
        </p:spPr>
      </p:pic>
      <p:sp>
        <p:nvSpPr>
          <p:cNvPr id="8" name="Rectangle 7"/>
          <p:cNvSpPr/>
          <p:nvPr/>
        </p:nvSpPr>
        <p:spPr>
          <a:xfrm>
            <a:off x="3705538" y="511093"/>
            <a:ext cx="5531595" cy="66120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defRPr/>
            </a:pPr>
            <a:r>
              <a:rPr kumimoji="0" lang="en-US" sz="2800" b="1" i="0" u="none" strike="noStrike" kern="1200" cap="none" spc="0" normalizeH="0" baseline="0" noProof="0" dirty="0">
                <a:ln>
                  <a:noFill/>
                </a:ln>
                <a:solidFill>
                  <a:prstClr val="white"/>
                </a:solidFill>
                <a:effectLst/>
                <a:uLnTx/>
                <a:uFillTx/>
                <a:latin typeface="Times New Roman" panose="02020603050405020304"/>
                <a:ea typeface="Calibri" panose="020F0502020204030204"/>
                <a:cs typeface="+mn-cs"/>
              </a:rPr>
              <a:t>Nghe và gõ đệm theo nhịp</a:t>
            </a:r>
          </a:p>
        </p:txBody>
      </p:sp>
      <p:pic>
        <p:nvPicPr>
          <p:cNvPr id="2" name="Khúc nhạc mở đầu Rô-xi-ni (ngắn) (lấy trên Youtub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574820" y="2126576"/>
            <a:ext cx="609600" cy="6096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23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58565F1-BA8C-4C33-BF4C-41F84616BC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398565">
            <a:off x="9917815" y="889423"/>
            <a:ext cx="1190187" cy="1793433"/>
          </a:xfrm>
          <a:prstGeom prst="rect">
            <a:avLst/>
          </a:prstGeom>
        </p:spPr>
      </p:pic>
      <p:pic>
        <p:nvPicPr>
          <p:cNvPr id="5" name="Picture 3">
            <a:extLst>
              <a:ext uri="{FF2B5EF4-FFF2-40B4-BE49-F238E27FC236}">
                <a16:creationId xmlns:a16="http://schemas.microsoft.com/office/drawing/2014/main" id="{E3616DDE-C4E8-40B8-BB03-77D7332CC52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245015" flipH="1">
            <a:off x="-180026" y="889423"/>
            <a:ext cx="1190187" cy="1793433"/>
          </a:xfrm>
          <a:prstGeom prst="rect">
            <a:avLst/>
          </a:prstGeom>
        </p:spPr>
      </p:pic>
      <p:pic>
        <p:nvPicPr>
          <p:cNvPr id="6" name="Picture 4">
            <a:extLst>
              <a:ext uri="{FF2B5EF4-FFF2-40B4-BE49-F238E27FC236}">
                <a16:creationId xmlns:a16="http://schemas.microsoft.com/office/drawing/2014/main" id="{C2E43557-1892-4151-8F89-8E8F587E02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56988">
            <a:off x="9802176" y="2268979"/>
            <a:ext cx="1862778" cy="1866171"/>
          </a:xfrm>
          <a:prstGeom prst="rect">
            <a:avLst/>
          </a:prstGeom>
        </p:spPr>
      </p:pic>
      <p:pic>
        <p:nvPicPr>
          <p:cNvPr id="7" name="Picture 5">
            <a:extLst>
              <a:ext uri="{FF2B5EF4-FFF2-40B4-BE49-F238E27FC236}">
                <a16:creationId xmlns:a16="http://schemas.microsoft.com/office/drawing/2014/main" id="{0E42BD64-4A98-4B2E-B002-56A40843616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71171" flipH="1">
            <a:off x="-235509" y="2311103"/>
            <a:ext cx="1814355" cy="1817660"/>
          </a:xfrm>
          <a:prstGeom prst="rect">
            <a:avLst/>
          </a:prstGeom>
        </p:spPr>
      </p:pic>
      <p:pic>
        <p:nvPicPr>
          <p:cNvPr id="8" name="Picture 6">
            <a:extLst>
              <a:ext uri="{FF2B5EF4-FFF2-40B4-BE49-F238E27FC236}">
                <a16:creationId xmlns:a16="http://schemas.microsoft.com/office/drawing/2014/main" id="{500EBA8A-F4F9-48BB-89BD-BE828D220F3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816971" flipH="1" flipV="1">
            <a:off x="-186679" y="3919451"/>
            <a:ext cx="868636" cy="835469"/>
          </a:xfrm>
          <a:prstGeom prst="rect">
            <a:avLst/>
          </a:prstGeom>
        </p:spPr>
      </p:pic>
      <p:pic>
        <p:nvPicPr>
          <p:cNvPr id="9" name="Picture 7">
            <a:extLst>
              <a:ext uri="{FF2B5EF4-FFF2-40B4-BE49-F238E27FC236}">
                <a16:creationId xmlns:a16="http://schemas.microsoft.com/office/drawing/2014/main" id="{AFA49BC9-F0B9-44B2-ABD2-FE0B5AA077F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301280" flipV="1">
            <a:off x="10258175" y="3901001"/>
            <a:ext cx="906999" cy="872369"/>
          </a:xfrm>
          <a:prstGeom prst="rect">
            <a:avLst/>
          </a:prstGeom>
        </p:spPr>
      </p:pic>
      <p:sp>
        <p:nvSpPr>
          <p:cNvPr id="10" name="Rectangles 5">
            <a:extLst>
              <a:ext uri="{FF2B5EF4-FFF2-40B4-BE49-F238E27FC236}">
                <a16:creationId xmlns:a16="http://schemas.microsoft.com/office/drawing/2014/main" id="{5F0CB9FA-EBD5-4BE2-92A1-8FF68F7102CF}"/>
              </a:ext>
            </a:extLst>
          </p:cNvPr>
          <p:cNvSpPr/>
          <p:nvPr/>
        </p:nvSpPr>
        <p:spPr>
          <a:xfrm>
            <a:off x="503716" y="2169067"/>
            <a:ext cx="10229850" cy="978729"/>
          </a:xfrm>
          <a:prstGeom prst="rect">
            <a:avLst/>
          </a:prstGeom>
          <a:noFill/>
          <a:ln>
            <a:noFill/>
          </a:ln>
        </p:spPr>
        <p:txBody>
          <a:bodyPr wrap="square" rtlCol="0" anchor="t">
            <a:spAutoFit/>
          </a:bodyPr>
          <a:lstStyle/>
          <a:p>
            <a:pPr algn="ctr" defTabSz="822960" eaLnBrk="1" fontAlgn="auto" hangingPunct="1">
              <a:spcBef>
                <a:spcPts val="0"/>
              </a:spcBef>
              <a:spcAft>
                <a:spcPts val="0"/>
              </a:spcAft>
              <a:defRPr/>
            </a:pPr>
            <a:r>
              <a:rPr lang="vi-VN" altLang="en-US" sz="2880" b="1" dirty="0">
                <a:solidFill>
                  <a:srgbClr val="000000"/>
                </a:solidFill>
                <a:effectLst>
                  <a:outerShdw blurRad="38100" dist="19050" dir="2700000" algn="tl" rotWithShape="0">
                    <a:srgbClr val="000000">
                      <a:alpha val="40000"/>
                    </a:srgbClr>
                  </a:outerShdw>
                </a:effectLst>
                <a:cs typeface="Times New Roman" panose="02020603050405020304" pitchFamily="18" charset="0"/>
              </a:rPr>
              <a:t>KÍNH CHÚC QUÝ THẦY CÔ </a:t>
            </a:r>
          </a:p>
          <a:p>
            <a:pPr algn="ctr" defTabSz="822960" eaLnBrk="1" fontAlgn="auto" hangingPunct="1">
              <a:spcBef>
                <a:spcPts val="0"/>
              </a:spcBef>
              <a:spcAft>
                <a:spcPts val="0"/>
              </a:spcAft>
              <a:defRPr/>
            </a:pPr>
            <a:r>
              <a:rPr lang="vi-VN" altLang="en-US" sz="2880" b="1" dirty="0">
                <a:solidFill>
                  <a:srgbClr val="000000"/>
                </a:solidFill>
                <a:effectLst>
                  <a:outerShdw blurRad="38100" dist="19050" dir="2700000" algn="tl" rotWithShape="0">
                    <a:srgbClr val="000000">
                      <a:alpha val="40000"/>
                    </a:srgbClr>
                  </a:outerShdw>
                </a:effectLst>
                <a:cs typeface="Times New Roman" panose="02020603050405020304" pitchFamily="18" charset="0"/>
              </a:rPr>
              <a:t>NHIỀU SỨC KHỎE, CHÚC CÁC EM HỌC TỐT!</a:t>
            </a:r>
            <a:endParaRPr lang="vi-VN" altLang="en-US" sz="2880" b="1" u="sng" dirty="0">
              <a:solidFill>
                <a:srgbClr val="000000"/>
              </a:solidFill>
              <a:effectLst>
                <a:outerShdw blurRad="38100" dist="19050" dir="2700000" algn="tl" rotWithShape="0">
                  <a:srgbClr val="000000">
                    <a:alpha val="40000"/>
                  </a:srgbClr>
                </a:outerShdw>
              </a:effectLst>
              <a:cs typeface="Times New Roman" panose="02020603050405020304" pitchFamily="18" charset="0"/>
            </a:endParaRPr>
          </a:p>
        </p:txBody>
      </p:sp>
      <p:pic>
        <p:nvPicPr>
          <p:cNvPr id="11" name="Picture 4">
            <a:extLst>
              <a:ext uri="{FF2B5EF4-FFF2-40B4-BE49-F238E27FC236}">
                <a16:creationId xmlns:a16="http://schemas.microsoft.com/office/drawing/2014/main" id="{5279426D-6F21-41BB-8552-D2803F9F287A}"/>
              </a:ext>
            </a:extLst>
          </p:cNvPr>
          <p:cNvPicPr>
            <a:picLocks noChangeAspect="1"/>
          </p:cNvPicPr>
          <p:nvPr/>
        </p:nvPicPr>
        <p:blipFill>
          <a:blip r:embed="rId10"/>
          <a:srcRect/>
          <a:stretch>
            <a:fillRect/>
          </a:stretch>
        </p:blipFill>
        <p:spPr>
          <a:xfrm>
            <a:off x="1800582" y="3687056"/>
            <a:ext cx="7636119" cy="2321208"/>
          </a:xfrm>
          <a:prstGeom prst="rect">
            <a:avLst/>
          </a:prstGeom>
        </p:spPr>
      </p:pic>
      <p:pic>
        <p:nvPicPr>
          <p:cNvPr id="12" name="vaorunghoa">
            <a:hlinkClick r:id="" action="ppaction://media"/>
            <a:extLst>
              <a:ext uri="{FF2B5EF4-FFF2-40B4-BE49-F238E27FC236}">
                <a16:creationId xmlns:a16="http://schemas.microsoft.com/office/drawing/2014/main" id="{9F978014-F807-4912-A6C0-90412BADE9EA}"/>
              </a:ext>
            </a:extLst>
          </p:cNvPr>
          <p:cNvPicPr/>
          <p:nvPr>
            <a:audioFile r:link="rId2"/>
            <p:extLst>
              <p:ext uri="{DAA4B4D4-6D71-4841-9C94-3DE7FCFB9230}">
                <p14:media xmlns:p14="http://schemas.microsoft.com/office/powerpoint/2010/main" r:embed="rId1"/>
              </p:ext>
            </p:extLst>
          </p:nvPr>
        </p:nvPicPr>
        <p:blipFill>
          <a:blip r:embed="rId11"/>
          <a:stretch>
            <a:fillRect/>
          </a:stretch>
        </p:blipFill>
        <p:spPr>
          <a:xfrm>
            <a:off x="10395093" y="274764"/>
            <a:ext cx="557213" cy="557213"/>
          </a:xfrm>
          <a:prstGeom prst="rect">
            <a:avLst/>
          </a:prstGeom>
        </p:spPr>
      </p:pic>
      <p:pic>
        <p:nvPicPr>
          <p:cNvPr id="13" name="Picture 5">
            <a:extLst>
              <a:ext uri="{FF2B5EF4-FFF2-40B4-BE49-F238E27FC236}">
                <a16:creationId xmlns:a16="http://schemas.microsoft.com/office/drawing/2014/main" id="{37C0FEE8-B203-47C2-967E-55D74B693E1A}"/>
              </a:ext>
            </a:extLst>
          </p:cNvPr>
          <p:cNvPicPr>
            <a:picLocks noChangeAspect="1"/>
          </p:cNvPicPr>
          <p:nvPr/>
        </p:nvPicPr>
        <p:blipFill>
          <a:blip r:embed="rId12"/>
          <a:srcRect/>
          <a:stretch>
            <a:fillRect/>
          </a:stretch>
        </p:blipFill>
        <p:spPr>
          <a:xfrm>
            <a:off x="-13237" y="151001"/>
            <a:ext cx="2141015" cy="2141015"/>
          </a:xfrm>
          <a:prstGeom prst="rect">
            <a:avLst/>
          </a:prstGeom>
        </p:spPr>
      </p:pic>
      <p:pic>
        <p:nvPicPr>
          <p:cNvPr id="14" name="Picture 5">
            <a:extLst>
              <a:ext uri="{FF2B5EF4-FFF2-40B4-BE49-F238E27FC236}">
                <a16:creationId xmlns:a16="http://schemas.microsoft.com/office/drawing/2014/main" id="{E7DDE226-38A9-4FDB-B326-ACED0412B795}"/>
              </a:ext>
            </a:extLst>
          </p:cNvPr>
          <p:cNvPicPr>
            <a:picLocks noChangeAspect="1"/>
          </p:cNvPicPr>
          <p:nvPr/>
        </p:nvPicPr>
        <p:blipFill>
          <a:blip r:embed="rId12"/>
          <a:srcRect/>
          <a:stretch>
            <a:fillRect/>
          </a:stretch>
        </p:blipFill>
        <p:spPr>
          <a:xfrm>
            <a:off x="7670215" y="-53607"/>
            <a:ext cx="2141015" cy="2141015"/>
          </a:xfrm>
          <a:prstGeom prst="rect">
            <a:avLst/>
          </a:prstGeom>
        </p:spPr>
      </p:pic>
      <p:pic>
        <p:nvPicPr>
          <p:cNvPr id="15" name="Picture 2">
            <a:extLst>
              <a:ext uri="{FF2B5EF4-FFF2-40B4-BE49-F238E27FC236}">
                <a16:creationId xmlns:a16="http://schemas.microsoft.com/office/drawing/2014/main" id="{CCE9C23F-E100-4F1D-A1C6-F45BFDBE962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237" y="5889307"/>
            <a:ext cx="5713242" cy="968693"/>
          </a:xfrm>
          <a:prstGeom prst="rect">
            <a:avLst/>
          </a:prstGeom>
        </p:spPr>
      </p:pic>
      <p:pic>
        <p:nvPicPr>
          <p:cNvPr id="16" name="Picture 2">
            <a:extLst>
              <a:ext uri="{FF2B5EF4-FFF2-40B4-BE49-F238E27FC236}">
                <a16:creationId xmlns:a16="http://schemas.microsoft.com/office/drawing/2014/main" id="{CEFAE7D9-3B58-4DB8-96FB-2FEA7C52CE5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700005" y="5889306"/>
            <a:ext cx="6134379" cy="968693"/>
          </a:xfrm>
          <a:prstGeom prst="rect">
            <a:avLst/>
          </a:prstGeom>
        </p:spPr>
      </p:pic>
    </p:spTree>
    <p:extLst>
      <p:ext uri="{BB962C8B-B14F-4D97-AF65-F5344CB8AC3E}">
        <p14:creationId xmlns:p14="http://schemas.microsoft.com/office/powerpoint/2010/main" val="305883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5" showWhenStopped="0">
                <p:cTn id="7" fill="hold" display="1">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5"/>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flipH="1">
            <a:off x="0" y="2863850"/>
            <a:ext cx="12192000" cy="3719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8936" y="4541040"/>
            <a:ext cx="2653990" cy="2316960"/>
          </a:xfrm>
          <a:prstGeom prst="rect">
            <a:avLst/>
          </a:prstGeom>
        </p:spPr>
      </p:pic>
      <p:sp>
        <p:nvSpPr>
          <p:cNvPr id="7" name="TextBox 6"/>
          <p:cNvSpPr txBox="1"/>
          <p:nvPr/>
        </p:nvSpPr>
        <p:spPr>
          <a:xfrm>
            <a:off x="507365" y="113665"/>
            <a:ext cx="8822902" cy="793750"/>
          </a:xfrm>
          <a:prstGeom prst="rect">
            <a:avLst/>
          </a:prstGeom>
          <a:noFill/>
        </p:spPr>
        <p:txBody>
          <a:bodyPr wrap="square" rtlCol="0">
            <a:prstTxWarp prst="textDeflat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khởi</a:t>
            </a: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nghe</a:t>
            </a: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giai</a:t>
            </a: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điệu</a:t>
            </a: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đoán</a:t>
            </a: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lời</a:t>
            </a: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ca </a:t>
            </a:r>
          </a:p>
        </p:txBody>
      </p:sp>
      <p:sp>
        <p:nvSpPr>
          <p:cNvPr id="35" name="Rounded Rectangle 5">
            <a:extLst>
              <a:ext uri="{FF2B5EF4-FFF2-40B4-BE49-F238E27FC236}">
                <a16:creationId xmlns:a16="http://schemas.microsoft.com/office/drawing/2014/main" id="{FC3375AA-4F4D-4FB8-B7A4-1F0BBE95DDAD}"/>
              </a:ext>
            </a:extLst>
          </p:cNvPr>
          <p:cNvSpPr/>
          <p:nvPr/>
        </p:nvSpPr>
        <p:spPr>
          <a:xfrm>
            <a:off x="3318030" y="1149985"/>
            <a:ext cx="2653990" cy="143462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err="1">
                <a:latin typeface="Times New Roman" panose="02020603050405020304" pitchFamily="18" charset="0"/>
                <a:cs typeface="Times New Roman" panose="02020603050405020304" pitchFamily="18" charset="0"/>
              </a:rPr>
              <a:t>Tìm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nơi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đâu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núi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đẹp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tươi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Từ</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khơi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thung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lũng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xa</a:t>
            </a:r>
            <a:r>
              <a:rPr lang="en-US" sz="2000" b="1" dirty="0">
                <a:latin typeface="Times New Roman" panose="02020603050405020304" pitchFamily="18" charset="0"/>
                <a:cs typeface="Times New Roman" panose="02020603050405020304" pitchFamily="18" charset="0"/>
              </a:rPr>
              <a:t>.	</a:t>
            </a:r>
          </a:p>
        </p:txBody>
      </p:sp>
      <p:sp>
        <p:nvSpPr>
          <p:cNvPr id="36" name="Rounded Rectangle 5">
            <a:extLst>
              <a:ext uri="{FF2B5EF4-FFF2-40B4-BE49-F238E27FC236}">
                <a16:creationId xmlns:a16="http://schemas.microsoft.com/office/drawing/2014/main" id="{71BD23B4-A866-4828-950C-FABD7C8AD4CC}"/>
              </a:ext>
            </a:extLst>
          </p:cNvPr>
          <p:cNvSpPr/>
          <p:nvPr/>
        </p:nvSpPr>
        <p:spPr>
          <a:xfrm>
            <a:off x="6319830" y="1168323"/>
            <a:ext cx="2653990" cy="1434620"/>
          </a:xfrm>
          <a:prstGeom prst="roundRect">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000" b="1" dirty="0" err="1">
                <a:latin typeface="Times New Roman" panose="02020603050405020304" pitchFamily="18" charset="0"/>
                <a:cs typeface="Times New Roman" panose="02020603050405020304" pitchFamily="18" charset="0"/>
              </a:rPr>
              <a:t>Mặt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trời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chiếu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miền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quê</a:t>
            </a:r>
            <a:r>
              <a:rPr lang="en-US" sz="2000" b="1" dirty="0">
                <a:latin typeface="Times New Roman" panose="02020603050405020304" pitchFamily="18" charset="0"/>
                <a:cs typeface="Times New Roman" panose="02020603050405020304" pitchFamily="18" charset="0"/>
              </a:rPr>
              <a:t> ta. </a:t>
            </a:r>
            <a:r>
              <a:rPr lang="en-US" sz="2000" b="1" dirty="0" err="1">
                <a:latin typeface="Times New Roman" panose="02020603050405020304" pitchFamily="18" charset="0"/>
                <a:cs typeface="Times New Roman" panose="02020603050405020304" pitchFamily="18" charset="0"/>
              </a:rPr>
              <a:t>Dài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thẳng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tắp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những</a:t>
            </a:r>
            <a:r>
              <a:rPr lang="en-US" sz="2000" b="1" dirty="0">
                <a:latin typeface="Times New Roman" panose="02020603050405020304" pitchFamily="18" charset="0"/>
                <a:cs typeface="Times New Roman" panose="02020603050405020304" pitchFamily="18" charset="0"/>
              </a:rPr>
              <a:t> con </a:t>
            </a:r>
            <a:r>
              <a:rPr lang="en-US" sz="2000" b="1" dirty="0" err="1">
                <a:latin typeface="Times New Roman" panose="02020603050405020304" pitchFamily="18" charset="0"/>
                <a:cs typeface="Times New Roman" panose="02020603050405020304" pitchFamily="18" charset="0"/>
              </a:rPr>
              <a:t>đường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xa</a:t>
            </a:r>
            <a:r>
              <a:rPr lang="en-US" sz="2000" b="1" dirty="0">
                <a:latin typeface="Times New Roman" panose="02020603050405020304" pitchFamily="18" charset="0"/>
                <a:cs typeface="Times New Roman" panose="02020603050405020304" pitchFamily="18" charset="0"/>
              </a:rPr>
              <a:t>.	</a:t>
            </a:r>
          </a:p>
        </p:txBody>
      </p:sp>
      <p:sp>
        <p:nvSpPr>
          <p:cNvPr id="37" name="Rounded Rectangle 5">
            <a:extLst>
              <a:ext uri="{FF2B5EF4-FFF2-40B4-BE49-F238E27FC236}">
                <a16:creationId xmlns:a16="http://schemas.microsoft.com/office/drawing/2014/main" id="{3220C93B-6DA2-4777-9EE9-E2455D388297}"/>
              </a:ext>
            </a:extLst>
          </p:cNvPr>
          <p:cNvSpPr/>
          <p:nvPr/>
        </p:nvSpPr>
        <p:spPr>
          <a:xfrm>
            <a:off x="9221780" y="1150105"/>
            <a:ext cx="2653990" cy="1434620"/>
          </a:xfrm>
          <a:prstGeom prst="roundRect">
            <a:avLst/>
          </a:prstGeom>
          <a:solidFill>
            <a:srgbClr val="00B0F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000" b="1" dirty="0" err="1">
                <a:latin typeface="Times New Roman" panose="02020603050405020304" pitchFamily="18" charset="0"/>
                <a:cs typeface="Times New Roman" panose="02020603050405020304" pitchFamily="18" charset="0"/>
              </a:rPr>
              <a:t>Mãi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đẹp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tươi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nơi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quê</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hương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nhà</a:t>
            </a:r>
            <a:r>
              <a:rPr lang="en-US" sz="2000" b="1" dirty="0">
                <a:latin typeface="Times New Roman" panose="02020603050405020304" pitchFamily="18" charset="0"/>
                <a:cs typeface="Times New Roman" panose="02020603050405020304" pitchFamily="18" charset="0"/>
              </a:rPr>
              <a:t>.</a:t>
            </a:r>
          </a:p>
        </p:txBody>
      </p:sp>
      <p:sp>
        <p:nvSpPr>
          <p:cNvPr id="38" name="Rounded Rectangle 5">
            <a:extLst>
              <a:ext uri="{FF2B5EF4-FFF2-40B4-BE49-F238E27FC236}">
                <a16:creationId xmlns:a16="http://schemas.microsoft.com/office/drawing/2014/main" id="{8A78F5D9-CBBA-4F29-BDF4-280274DCE772}"/>
              </a:ext>
            </a:extLst>
          </p:cNvPr>
          <p:cNvSpPr/>
          <p:nvPr/>
        </p:nvSpPr>
        <p:spPr>
          <a:xfrm>
            <a:off x="416080" y="1149985"/>
            <a:ext cx="2653990" cy="1434620"/>
          </a:xfrm>
          <a:prstGeom prst="roundRect">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000" b="1" dirty="0" err="1">
                <a:solidFill>
                  <a:schemeClr val="accent1"/>
                </a:solidFill>
                <a:latin typeface="Times New Roman" panose="02020603050405020304" pitchFamily="18" charset="0"/>
                <a:cs typeface="Times New Roman" panose="02020603050405020304" pitchFamily="18" charset="0"/>
              </a:rPr>
              <a:t>Hàng</a:t>
            </a:r>
            <a:r>
              <a:rPr lang="en-US" sz="2000" b="1" dirty="0">
                <a:solidFill>
                  <a:schemeClr val="accent1"/>
                </a:solidFill>
                <a:latin typeface="Times New Roman" panose="02020603050405020304" pitchFamily="18" charset="0"/>
                <a:cs typeface="Times New Roman" panose="02020603050405020304" pitchFamily="18" charset="0"/>
              </a:rPr>
              <a:t> </a:t>
            </a:r>
            <a:r>
              <a:rPr lang="en-US" sz="2000" b="1" dirty="0" err="1">
                <a:solidFill>
                  <a:schemeClr val="accent1"/>
                </a:solidFill>
                <a:latin typeface="Times New Roman" panose="02020603050405020304" pitchFamily="18" charset="0"/>
                <a:cs typeface="Times New Roman" panose="02020603050405020304" pitchFamily="18" charset="0"/>
              </a:rPr>
              <a:t>bạch</a:t>
            </a:r>
            <a:r>
              <a:rPr lang="en-US" sz="2000" b="1" dirty="0">
                <a:solidFill>
                  <a:schemeClr val="accent1"/>
                </a:solidFill>
                <a:latin typeface="Times New Roman" panose="02020603050405020304" pitchFamily="18" charset="0"/>
                <a:cs typeface="Times New Roman" panose="02020603050405020304" pitchFamily="18" charset="0"/>
              </a:rPr>
              <a:t> </a:t>
            </a:r>
            <a:r>
              <a:rPr lang="en-US" sz="2000" b="1" dirty="0" err="1">
                <a:solidFill>
                  <a:schemeClr val="accent1"/>
                </a:solidFill>
                <a:latin typeface="Times New Roman" panose="02020603050405020304" pitchFamily="18" charset="0"/>
                <a:cs typeface="Times New Roman" panose="02020603050405020304" pitchFamily="18" charset="0"/>
              </a:rPr>
              <a:t>dương</a:t>
            </a:r>
            <a:r>
              <a:rPr lang="en-US" sz="2000" b="1" dirty="0">
                <a:solidFill>
                  <a:schemeClr val="accent1"/>
                </a:solidFill>
                <a:latin typeface="Times New Roman" panose="02020603050405020304" pitchFamily="18" charset="0"/>
                <a:cs typeface="Times New Roman" panose="02020603050405020304" pitchFamily="18" charset="0"/>
              </a:rPr>
              <a:t> </a:t>
            </a:r>
            <a:r>
              <a:rPr lang="en-US" sz="2000" b="1" dirty="0" err="1">
                <a:solidFill>
                  <a:schemeClr val="accent1"/>
                </a:solidFill>
                <a:latin typeface="Times New Roman" panose="02020603050405020304" pitchFamily="18" charset="0"/>
                <a:cs typeface="Times New Roman" panose="02020603050405020304" pitchFamily="18" charset="0"/>
              </a:rPr>
              <a:t>gió</a:t>
            </a:r>
            <a:r>
              <a:rPr lang="en-US" sz="2000" b="1" dirty="0">
                <a:solidFill>
                  <a:schemeClr val="accent1"/>
                </a:solidFill>
                <a:latin typeface="Times New Roman" panose="02020603050405020304" pitchFamily="18" charset="0"/>
                <a:cs typeface="Times New Roman" panose="02020603050405020304" pitchFamily="18" charset="0"/>
              </a:rPr>
              <a:t> </a:t>
            </a:r>
            <a:r>
              <a:rPr lang="en-US" sz="2000" b="1" dirty="0" err="1">
                <a:solidFill>
                  <a:schemeClr val="accent1"/>
                </a:solidFill>
                <a:latin typeface="Times New Roman" panose="02020603050405020304" pitchFamily="18" charset="0"/>
                <a:cs typeface="Times New Roman" panose="02020603050405020304" pitchFamily="18" charset="0"/>
              </a:rPr>
              <a:t>đưa</a:t>
            </a:r>
            <a:r>
              <a:rPr lang="en-US" sz="2000" b="1" dirty="0">
                <a:solidFill>
                  <a:schemeClr val="accent1"/>
                </a:solidFill>
                <a:latin typeface="Times New Roman" panose="02020603050405020304" pitchFamily="18" charset="0"/>
                <a:cs typeface="Times New Roman" panose="02020603050405020304" pitchFamily="18" charset="0"/>
              </a:rPr>
              <a:t> </a:t>
            </a:r>
            <a:r>
              <a:rPr lang="en-US" sz="2000" b="1" dirty="0" err="1">
                <a:solidFill>
                  <a:schemeClr val="accent1"/>
                </a:solidFill>
                <a:latin typeface="Times New Roman" panose="02020603050405020304" pitchFamily="18" charset="0"/>
                <a:cs typeface="Times New Roman" panose="02020603050405020304" pitchFamily="18" charset="0"/>
              </a:rPr>
              <a:t>nhẹ</a:t>
            </a:r>
            <a:r>
              <a:rPr lang="en-US" sz="2000" b="1" dirty="0">
                <a:solidFill>
                  <a:schemeClr val="accent1"/>
                </a:solidFill>
                <a:latin typeface="Times New Roman" panose="02020603050405020304" pitchFamily="18" charset="0"/>
                <a:cs typeface="Times New Roman" panose="02020603050405020304" pitchFamily="18" charset="0"/>
              </a:rPr>
              <a:t> </a:t>
            </a:r>
            <a:r>
              <a:rPr lang="en-US" sz="2000" b="1" dirty="0" err="1">
                <a:solidFill>
                  <a:schemeClr val="accent1"/>
                </a:solidFill>
                <a:latin typeface="Times New Roman" panose="02020603050405020304" pitchFamily="18" charset="0"/>
                <a:cs typeface="Times New Roman" panose="02020603050405020304" pitchFamily="18" charset="0"/>
              </a:rPr>
              <a:t>bên</a:t>
            </a:r>
            <a:r>
              <a:rPr lang="en-US" sz="2000" b="1" dirty="0">
                <a:solidFill>
                  <a:schemeClr val="accent1"/>
                </a:solidFill>
                <a:latin typeface="Times New Roman" panose="02020603050405020304" pitchFamily="18" charset="0"/>
                <a:cs typeface="Times New Roman" panose="02020603050405020304" pitchFamily="18" charset="0"/>
              </a:rPr>
              <a:t> song. </a:t>
            </a:r>
            <a:r>
              <a:rPr lang="en-US" sz="2000" b="1" dirty="0" err="1">
                <a:solidFill>
                  <a:schemeClr val="accent1"/>
                </a:solidFill>
                <a:latin typeface="Times New Roman" panose="02020603050405020304" pitchFamily="18" charset="0"/>
                <a:cs typeface="Times New Roman" panose="02020603050405020304" pitchFamily="18" charset="0"/>
              </a:rPr>
              <a:t>Miền</a:t>
            </a:r>
            <a:r>
              <a:rPr lang="en-US" sz="2000" b="1" dirty="0">
                <a:solidFill>
                  <a:schemeClr val="accent1"/>
                </a:solidFill>
                <a:latin typeface="Times New Roman" panose="02020603050405020304" pitchFamily="18" charset="0"/>
                <a:cs typeface="Times New Roman" panose="02020603050405020304" pitchFamily="18" charset="0"/>
              </a:rPr>
              <a:t> </a:t>
            </a:r>
            <a:r>
              <a:rPr lang="en-US" sz="2000" b="1" dirty="0" err="1">
                <a:solidFill>
                  <a:schemeClr val="accent1"/>
                </a:solidFill>
                <a:latin typeface="Times New Roman" panose="02020603050405020304" pitchFamily="18" charset="0"/>
                <a:cs typeface="Times New Roman" panose="02020603050405020304" pitchFamily="18" charset="0"/>
              </a:rPr>
              <a:t>quê</a:t>
            </a:r>
            <a:r>
              <a:rPr lang="en-US" sz="2000" b="1" dirty="0">
                <a:solidFill>
                  <a:schemeClr val="accent1"/>
                </a:solidFill>
                <a:latin typeface="Times New Roman" panose="02020603050405020304" pitchFamily="18" charset="0"/>
                <a:cs typeface="Times New Roman" panose="02020603050405020304" pitchFamily="18" charset="0"/>
              </a:rPr>
              <a:t> </a:t>
            </a:r>
            <a:r>
              <a:rPr lang="en-US" sz="2000" b="1" dirty="0" err="1">
                <a:solidFill>
                  <a:schemeClr val="accent1"/>
                </a:solidFill>
                <a:latin typeface="Times New Roman" panose="02020603050405020304" pitchFamily="18" charset="0"/>
                <a:cs typeface="Times New Roman" panose="02020603050405020304" pitchFamily="18" charset="0"/>
              </a:rPr>
              <a:t>em</a:t>
            </a:r>
            <a:r>
              <a:rPr lang="en-US" sz="2000" b="1" dirty="0">
                <a:solidFill>
                  <a:schemeClr val="accent1"/>
                </a:solidFill>
                <a:latin typeface="Times New Roman" panose="02020603050405020304" pitchFamily="18" charset="0"/>
                <a:cs typeface="Times New Roman" panose="02020603050405020304" pitchFamily="18" charset="0"/>
              </a:rPr>
              <a:t> bao </a:t>
            </a:r>
            <a:r>
              <a:rPr lang="en-US" sz="2000" b="1" dirty="0" err="1">
                <a:solidFill>
                  <a:schemeClr val="accent1"/>
                </a:solidFill>
                <a:latin typeface="Times New Roman" panose="02020603050405020304" pitchFamily="18" charset="0"/>
                <a:cs typeface="Times New Roman" panose="02020603050405020304" pitchFamily="18" charset="0"/>
              </a:rPr>
              <a:t>cây</a:t>
            </a:r>
            <a:r>
              <a:rPr lang="en-US" sz="2000" b="1" dirty="0">
                <a:solidFill>
                  <a:schemeClr val="accent1"/>
                </a:solidFill>
                <a:latin typeface="Times New Roman" panose="02020603050405020304" pitchFamily="18" charset="0"/>
                <a:cs typeface="Times New Roman" panose="02020603050405020304" pitchFamily="18" charset="0"/>
              </a:rPr>
              <a:t> </a:t>
            </a:r>
            <a:r>
              <a:rPr lang="en-US" sz="2000" b="1" dirty="0" err="1">
                <a:solidFill>
                  <a:schemeClr val="accent1"/>
                </a:solidFill>
                <a:latin typeface="Times New Roman" panose="02020603050405020304" pitchFamily="18" charset="0"/>
                <a:cs typeface="Times New Roman" panose="02020603050405020304" pitchFamily="18" charset="0"/>
              </a:rPr>
              <a:t>liễu</a:t>
            </a:r>
            <a:r>
              <a:rPr lang="en-US" sz="2000" b="1" dirty="0">
                <a:solidFill>
                  <a:schemeClr val="accent1"/>
                </a:solidFill>
                <a:latin typeface="Times New Roman" panose="02020603050405020304" pitchFamily="18" charset="0"/>
                <a:cs typeface="Times New Roman" panose="02020603050405020304" pitchFamily="18" charset="0"/>
              </a:rPr>
              <a:t> </a:t>
            </a:r>
            <a:r>
              <a:rPr lang="en-US" sz="2000" b="1" dirty="0" err="1">
                <a:solidFill>
                  <a:schemeClr val="accent1"/>
                </a:solidFill>
                <a:latin typeface="Times New Roman" panose="02020603050405020304" pitchFamily="18" charset="0"/>
                <a:cs typeface="Times New Roman" panose="02020603050405020304" pitchFamily="18" charset="0"/>
              </a:rPr>
              <a:t>xanh</a:t>
            </a:r>
            <a:r>
              <a:rPr lang="en-US" sz="2000" b="1" dirty="0">
                <a:solidFill>
                  <a:schemeClr val="accent1"/>
                </a:solidFill>
                <a:latin typeface="Times New Roman" panose="02020603050405020304" pitchFamily="18" charset="0"/>
                <a:cs typeface="Times New Roman" panose="02020603050405020304" pitchFamily="18" charset="0"/>
              </a:rPr>
              <a:t>.</a:t>
            </a:r>
          </a:p>
        </p:txBody>
      </p:sp>
      <p:sp>
        <p:nvSpPr>
          <p:cNvPr id="39" name="Rectangle: Rounded Corners 38">
            <a:extLst>
              <a:ext uri="{FF2B5EF4-FFF2-40B4-BE49-F238E27FC236}">
                <a16:creationId xmlns:a16="http://schemas.microsoft.com/office/drawing/2014/main" id="{3B467D8C-F2F2-416A-982F-F9F0FBC29654}"/>
              </a:ext>
            </a:extLst>
          </p:cNvPr>
          <p:cNvSpPr/>
          <p:nvPr/>
        </p:nvSpPr>
        <p:spPr>
          <a:xfrm>
            <a:off x="416423" y="1116569"/>
            <a:ext cx="2653990" cy="146803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5F405A5D-4F69-4A42-AD8C-92C34106893F}"/>
              </a:ext>
            </a:extLst>
          </p:cNvPr>
          <p:cNvSpPr/>
          <p:nvPr/>
        </p:nvSpPr>
        <p:spPr>
          <a:xfrm>
            <a:off x="3341264" y="1134907"/>
            <a:ext cx="2653990" cy="14680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0EEBC6CE-7AAE-4FA9-AF4C-F53200117821}"/>
              </a:ext>
            </a:extLst>
          </p:cNvPr>
          <p:cNvSpPr/>
          <p:nvPr/>
        </p:nvSpPr>
        <p:spPr>
          <a:xfrm>
            <a:off x="6344017" y="1186540"/>
            <a:ext cx="2653990" cy="1468036"/>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DAE682CD-6E62-43B6-BFFD-C9E2C315AAA8}"/>
              </a:ext>
            </a:extLst>
          </p:cNvPr>
          <p:cNvSpPr/>
          <p:nvPr/>
        </p:nvSpPr>
        <p:spPr>
          <a:xfrm>
            <a:off x="9197593" y="1134907"/>
            <a:ext cx="2653990" cy="146803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15) MIỀN QUÊ EM KARAOKE - KNTTVCS4 - NXBGDVN - YouTube">
            <a:hlinkClick r:id="" action="ppaction://media"/>
            <a:extLst>
              <a:ext uri="{FF2B5EF4-FFF2-40B4-BE49-F238E27FC236}">
                <a16:creationId xmlns:a16="http://schemas.microsoft.com/office/drawing/2014/main" id="{D01A419E-1A20-4C7E-A70E-4862BBFF9C86}"/>
              </a:ext>
            </a:extLst>
          </p:cNvPr>
          <p:cNvPicPr>
            <a:picLocks noChangeAspect="1"/>
          </p:cNvPicPr>
          <p:nvPr>
            <a:audioFile r:link="rId1"/>
            <p:extLst>
              <p:ext uri="{DAA4B4D4-6D71-4841-9C94-3DE7FCFB9230}">
                <p14:media xmlns:p14="http://schemas.microsoft.com/office/powerpoint/2010/main" r:embed="rId2">
                  <p14:trim st="25000" end="205459.1875"/>
                </p14:media>
              </p:ext>
            </p:extLst>
          </p:nvPr>
        </p:nvPicPr>
        <p:blipFill>
          <a:blip r:embed="rId7"/>
          <a:stretch>
            <a:fillRect/>
          </a:stretch>
        </p:blipFill>
        <p:spPr>
          <a:xfrm>
            <a:off x="1438275" y="1642810"/>
            <a:ext cx="609600" cy="609600"/>
          </a:xfrm>
          <a:prstGeom prst="rect">
            <a:avLst/>
          </a:prstGeom>
        </p:spPr>
      </p:pic>
      <p:pic>
        <p:nvPicPr>
          <p:cNvPr id="18" name="(15) MIỀN QUÊ EM KARAOKE - KNTTVCS4 - NXBGDVN - YouTube">
            <a:hlinkClick r:id="" action="ppaction://media"/>
            <a:extLst>
              <a:ext uri="{FF2B5EF4-FFF2-40B4-BE49-F238E27FC236}">
                <a16:creationId xmlns:a16="http://schemas.microsoft.com/office/drawing/2014/main" id="{FB8C65FA-316D-419C-B88E-B8AC9CBBB230}"/>
              </a:ext>
            </a:extLst>
          </p:cNvPr>
          <p:cNvPicPr>
            <a:picLocks noChangeAspect="1"/>
          </p:cNvPicPr>
          <p:nvPr>
            <a:audioFile r:link="rId1"/>
            <p:extLst>
              <p:ext uri="{DAA4B4D4-6D71-4841-9C94-3DE7FCFB9230}">
                <p14:media xmlns:p14="http://schemas.microsoft.com/office/powerpoint/2010/main" r:embed="rId2">
                  <p14:trim st="36500" end="193563.1875"/>
                </p14:media>
              </p:ext>
            </p:extLst>
          </p:nvPr>
        </p:nvPicPr>
        <p:blipFill>
          <a:blip r:embed="rId7"/>
          <a:stretch>
            <a:fillRect/>
          </a:stretch>
        </p:blipFill>
        <p:spPr>
          <a:xfrm>
            <a:off x="4424294" y="1558183"/>
            <a:ext cx="609600" cy="609600"/>
          </a:xfrm>
          <a:prstGeom prst="rect">
            <a:avLst/>
          </a:prstGeom>
        </p:spPr>
      </p:pic>
      <p:pic>
        <p:nvPicPr>
          <p:cNvPr id="21" name="(15) MIỀN QUÊ EM KARAOKE - KNTTVCS4 - NXBGDVN - YouTube">
            <a:hlinkClick r:id="" action="ppaction://media"/>
            <a:extLst>
              <a:ext uri="{FF2B5EF4-FFF2-40B4-BE49-F238E27FC236}">
                <a16:creationId xmlns:a16="http://schemas.microsoft.com/office/drawing/2014/main" id="{82C266A2-0AB2-48CF-8C8B-3FB3BD0CE912}"/>
              </a:ext>
            </a:extLst>
          </p:cNvPr>
          <p:cNvPicPr>
            <a:picLocks noChangeAspect="1"/>
          </p:cNvPicPr>
          <p:nvPr>
            <a:audioFile r:link="rId1"/>
            <p:extLst>
              <p:ext uri="{DAA4B4D4-6D71-4841-9C94-3DE7FCFB9230}">
                <p14:media xmlns:p14="http://schemas.microsoft.com/office/powerpoint/2010/main" r:embed="rId2">
                  <p14:trim st="48100" end="182363.1875"/>
                </p14:media>
              </p:ext>
            </p:extLst>
          </p:nvPr>
        </p:nvPicPr>
        <p:blipFill>
          <a:blip r:embed="rId7"/>
          <a:stretch>
            <a:fillRect/>
          </a:stretch>
        </p:blipFill>
        <p:spPr>
          <a:xfrm>
            <a:off x="7366212" y="1671099"/>
            <a:ext cx="609600" cy="609600"/>
          </a:xfrm>
          <a:prstGeom prst="rect">
            <a:avLst/>
          </a:prstGeom>
        </p:spPr>
      </p:pic>
      <p:pic>
        <p:nvPicPr>
          <p:cNvPr id="22" name="(15) MIỀN QUÊ EM KARAOKE - KNTTVCS4 - NXBGDVN - YouTube">
            <a:hlinkClick r:id="" action="ppaction://media"/>
            <a:extLst>
              <a:ext uri="{FF2B5EF4-FFF2-40B4-BE49-F238E27FC236}">
                <a16:creationId xmlns:a16="http://schemas.microsoft.com/office/drawing/2014/main" id="{4AB588E2-3BD4-489F-B02C-AD37A1920676}"/>
              </a:ext>
            </a:extLst>
          </p:cNvPr>
          <p:cNvPicPr>
            <a:picLocks noChangeAspect="1"/>
          </p:cNvPicPr>
          <p:nvPr>
            <a:audioFile r:link="rId1"/>
            <p:extLst>
              <p:ext uri="{DAA4B4D4-6D71-4841-9C94-3DE7FCFB9230}">
                <p14:media xmlns:p14="http://schemas.microsoft.com/office/powerpoint/2010/main" r:embed="rId2">
                  <p14:trim st="59300" end="176657.1875"/>
                </p14:media>
              </p:ext>
            </p:extLst>
          </p:nvPr>
        </p:nvPicPr>
        <p:blipFill>
          <a:blip r:embed="rId7"/>
          <a:stretch>
            <a:fillRect/>
          </a:stretch>
        </p:blipFill>
        <p:spPr>
          <a:xfrm>
            <a:off x="10243975" y="1631610"/>
            <a:ext cx="609600" cy="6096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8"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17"/>
                                        </p:tgtEl>
                                      </p:cBhvr>
                                    </p:animEffect>
                                    <p:set>
                                      <p:cBhvr>
                                        <p:cTn id="7" dur="1" fill="hold">
                                          <p:stCondLst>
                                            <p:cond delay="499"/>
                                          </p:stCondLst>
                                        </p:cTn>
                                        <p:tgtEl>
                                          <p:spTgt spid="17"/>
                                        </p:tgtEl>
                                        <p:attrNameLst>
                                          <p:attrName>style.visibility</p:attrName>
                                        </p:attrNameLst>
                                      </p:cBhvr>
                                      <p:to>
                                        <p:strVal val="hidden"/>
                                      </p:to>
                                    </p:set>
                                    <p:cmd type="call" cmd="stop">
                                      <p:cBhvr>
                                        <p:cTn id="8" dur="1">
                                          <p:stCondLst>
                                            <p:cond delay="499"/>
                                          </p:stCondLst>
                                        </p:cTn>
                                        <p:tgtEl>
                                          <p:spTgt spid="17"/>
                                        </p:tgtEl>
                                      </p:cBhvr>
                                    </p:cmd>
                                  </p:childTnLst>
                                </p:cTn>
                              </p:par>
                              <p:par>
                                <p:cTn id="9" presetID="16" presetClass="exit" presetSubtype="21" fill="hold" grpId="0" nodeType="withEffect">
                                  <p:stCondLst>
                                    <p:cond delay="0"/>
                                  </p:stCondLst>
                                  <p:childTnLst>
                                    <p:animEffect transition="out" filter="barn(inVertical)">
                                      <p:cBhvr>
                                        <p:cTn id="10" dur="500"/>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1000"/>
                                        <p:tgtEl>
                                          <p:spTgt spid="38"/>
                                        </p:tgtEl>
                                      </p:cBhvr>
                                    </p:animEffect>
                                    <p:anim calcmode="lin" valueType="num">
                                      <p:cBhvr>
                                        <p:cTn id="17" dur="1000" fill="hold"/>
                                        <p:tgtEl>
                                          <p:spTgt spid="38"/>
                                        </p:tgtEl>
                                        <p:attrNameLst>
                                          <p:attrName>ppt_x</p:attrName>
                                        </p:attrNameLst>
                                      </p:cBhvr>
                                      <p:tavLst>
                                        <p:tav tm="0">
                                          <p:val>
                                            <p:strVal val="#ppt_x"/>
                                          </p:val>
                                        </p:tav>
                                        <p:tav tm="100000">
                                          <p:val>
                                            <p:strVal val="#ppt_x"/>
                                          </p:val>
                                        </p:tav>
                                      </p:tavLst>
                                    </p:anim>
                                    <p:anim calcmode="lin" valueType="num">
                                      <p:cBhvr>
                                        <p:cTn id="18"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xit" presetSubtype="21" fill="hold" nodeType="clickEffect">
                                  <p:stCondLst>
                                    <p:cond delay="0"/>
                                  </p:stCondLst>
                                  <p:childTnLst>
                                    <p:animEffect transition="out" filter="barn(inVertical)">
                                      <p:cBhvr>
                                        <p:cTn id="22" dur="500"/>
                                        <p:tgtEl>
                                          <p:spTgt spid="18"/>
                                        </p:tgtEl>
                                      </p:cBhvr>
                                    </p:animEffect>
                                    <p:set>
                                      <p:cBhvr>
                                        <p:cTn id="23" dur="1" fill="hold">
                                          <p:stCondLst>
                                            <p:cond delay="499"/>
                                          </p:stCondLst>
                                        </p:cTn>
                                        <p:tgtEl>
                                          <p:spTgt spid="18"/>
                                        </p:tgtEl>
                                        <p:attrNameLst>
                                          <p:attrName>style.visibility</p:attrName>
                                        </p:attrNameLst>
                                      </p:cBhvr>
                                      <p:to>
                                        <p:strVal val="hidden"/>
                                      </p:to>
                                    </p:set>
                                    <p:cmd type="call" cmd="stop">
                                      <p:cBhvr>
                                        <p:cTn id="24" dur="1">
                                          <p:stCondLst>
                                            <p:cond delay="499"/>
                                          </p:stCondLst>
                                        </p:cTn>
                                        <p:tgtEl>
                                          <p:spTgt spid="18"/>
                                        </p:tgtEl>
                                      </p:cBhvr>
                                    </p:cmd>
                                  </p:childTnLst>
                                </p:cTn>
                              </p:par>
                              <p:par>
                                <p:cTn id="25" presetID="16" presetClass="exit" presetSubtype="21" fill="hold" grpId="0" nodeType="withEffect">
                                  <p:stCondLst>
                                    <p:cond delay="0"/>
                                  </p:stCondLst>
                                  <p:childTnLst>
                                    <p:animEffect transition="out" filter="barn(inVertical)">
                                      <p:cBhvr>
                                        <p:cTn id="26" dur="500"/>
                                        <p:tgtEl>
                                          <p:spTgt spid="40"/>
                                        </p:tgtEl>
                                      </p:cBhvr>
                                    </p:animEffect>
                                    <p:set>
                                      <p:cBhvr>
                                        <p:cTn id="27" dur="1" fill="hold">
                                          <p:stCondLst>
                                            <p:cond delay="499"/>
                                          </p:stCondLst>
                                        </p:cTn>
                                        <p:tgtEl>
                                          <p:spTgt spid="4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1000"/>
                                        <p:tgtEl>
                                          <p:spTgt spid="35"/>
                                        </p:tgtEl>
                                      </p:cBhvr>
                                    </p:animEffect>
                                    <p:anim calcmode="lin" valueType="num">
                                      <p:cBhvr>
                                        <p:cTn id="33" dur="1000" fill="hold"/>
                                        <p:tgtEl>
                                          <p:spTgt spid="35"/>
                                        </p:tgtEl>
                                        <p:attrNameLst>
                                          <p:attrName>ppt_x</p:attrName>
                                        </p:attrNameLst>
                                      </p:cBhvr>
                                      <p:tavLst>
                                        <p:tav tm="0">
                                          <p:val>
                                            <p:strVal val="#ppt_x"/>
                                          </p:val>
                                        </p:tav>
                                        <p:tav tm="100000">
                                          <p:val>
                                            <p:strVal val="#ppt_x"/>
                                          </p:val>
                                        </p:tav>
                                      </p:tavLst>
                                    </p:anim>
                                    <p:anim calcmode="lin" valueType="num">
                                      <p:cBhvr>
                                        <p:cTn id="3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xit" presetSubtype="21" fill="hold" nodeType="clickEffect">
                                  <p:stCondLst>
                                    <p:cond delay="0"/>
                                  </p:stCondLst>
                                  <p:childTnLst>
                                    <p:animEffect transition="out" filter="barn(inVertical)">
                                      <p:cBhvr>
                                        <p:cTn id="38" dur="500"/>
                                        <p:tgtEl>
                                          <p:spTgt spid="21"/>
                                        </p:tgtEl>
                                      </p:cBhvr>
                                    </p:animEffect>
                                    <p:set>
                                      <p:cBhvr>
                                        <p:cTn id="39" dur="1" fill="hold">
                                          <p:stCondLst>
                                            <p:cond delay="499"/>
                                          </p:stCondLst>
                                        </p:cTn>
                                        <p:tgtEl>
                                          <p:spTgt spid="21"/>
                                        </p:tgtEl>
                                        <p:attrNameLst>
                                          <p:attrName>style.visibility</p:attrName>
                                        </p:attrNameLst>
                                      </p:cBhvr>
                                      <p:to>
                                        <p:strVal val="hidden"/>
                                      </p:to>
                                    </p:set>
                                    <p:cmd type="call" cmd="stop">
                                      <p:cBhvr>
                                        <p:cTn id="40" dur="1">
                                          <p:stCondLst>
                                            <p:cond delay="499"/>
                                          </p:stCondLst>
                                        </p:cTn>
                                        <p:tgtEl>
                                          <p:spTgt spid="21"/>
                                        </p:tgtEl>
                                      </p:cBhvr>
                                    </p:cmd>
                                  </p:childTnLst>
                                </p:cTn>
                              </p:par>
                              <p:par>
                                <p:cTn id="41" presetID="16" presetClass="exit" presetSubtype="21" fill="hold" grpId="0" nodeType="withEffect">
                                  <p:stCondLst>
                                    <p:cond delay="0"/>
                                  </p:stCondLst>
                                  <p:childTnLst>
                                    <p:animEffect transition="out" filter="barn(inVertical)">
                                      <p:cBhvr>
                                        <p:cTn id="42" dur="500"/>
                                        <p:tgtEl>
                                          <p:spTgt spid="41"/>
                                        </p:tgtEl>
                                      </p:cBhvr>
                                    </p:animEffect>
                                    <p:set>
                                      <p:cBhvr>
                                        <p:cTn id="43" dur="1" fill="hold">
                                          <p:stCondLst>
                                            <p:cond delay="499"/>
                                          </p:stCondLst>
                                        </p:cTn>
                                        <p:tgtEl>
                                          <p:spTgt spid="41"/>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1000"/>
                                        <p:tgtEl>
                                          <p:spTgt spid="36"/>
                                        </p:tgtEl>
                                      </p:cBhvr>
                                    </p:animEffect>
                                    <p:anim calcmode="lin" valueType="num">
                                      <p:cBhvr>
                                        <p:cTn id="49" dur="1000" fill="hold"/>
                                        <p:tgtEl>
                                          <p:spTgt spid="36"/>
                                        </p:tgtEl>
                                        <p:attrNameLst>
                                          <p:attrName>ppt_x</p:attrName>
                                        </p:attrNameLst>
                                      </p:cBhvr>
                                      <p:tavLst>
                                        <p:tav tm="0">
                                          <p:val>
                                            <p:strVal val="#ppt_x"/>
                                          </p:val>
                                        </p:tav>
                                        <p:tav tm="100000">
                                          <p:val>
                                            <p:strVal val="#ppt_x"/>
                                          </p:val>
                                        </p:tav>
                                      </p:tavLst>
                                    </p:anim>
                                    <p:anim calcmode="lin" valueType="num">
                                      <p:cBhvr>
                                        <p:cTn id="5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xit" presetSubtype="21" fill="hold" nodeType="clickEffect">
                                  <p:stCondLst>
                                    <p:cond delay="0"/>
                                  </p:stCondLst>
                                  <p:childTnLst>
                                    <p:animEffect transition="out" filter="barn(inVertical)">
                                      <p:cBhvr>
                                        <p:cTn id="54" dur="500"/>
                                        <p:tgtEl>
                                          <p:spTgt spid="22"/>
                                        </p:tgtEl>
                                      </p:cBhvr>
                                    </p:animEffect>
                                    <p:set>
                                      <p:cBhvr>
                                        <p:cTn id="55" dur="1" fill="hold">
                                          <p:stCondLst>
                                            <p:cond delay="499"/>
                                          </p:stCondLst>
                                        </p:cTn>
                                        <p:tgtEl>
                                          <p:spTgt spid="22"/>
                                        </p:tgtEl>
                                        <p:attrNameLst>
                                          <p:attrName>style.visibility</p:attrName>
                                        </p:attrNameLst>
                                      </p:cBhvr>
                                      <p:to>
                                        <p:strVal val="hidden"/>
                                      </p:to>
                                    </p:set>
                                    <p:cmd type="call" cmd="stop">
                                      <p:cBhvr>
                                        <p:cTn id="56" dur="1">
                                          <p:stCondLst>
                                            <p:cond delay="499"/>
                                          </p:stCondLst>
                                        </p:cTn>
                                        <p:tgtEl>
                                          <p:spTgt spid="22"/>
                                        </p:tgtEl>
                                      </p:cBhvr>
                                    </p:cmd>
                                  </p:childTnLst>
                                </p:cTn>
                              </p:par>
                              <p:par>
                                <p:cTn id="57" presetID="16" presetClass="exit" presetSubtype="21" fill="hold" grpId="0" nodeType="withEffect">
                                  <p:stCondLst>
                                    <p:cond delay="0"/>
                                  </p:stCondLst>
                                  <p:childTnLst>
                                    <p:animEffect transition="out" filter="barn(inVertical)">
                                      <p:cBhvr>
                                        <p:cTn id="58" dur="500"/>
                                        <p:tgtEl>
                                          <p:spTgt spid="42"/>
                                        </p:tgtEl>
                                      </p:cBhvr>
                                    </p:animEffect>
                                    <p:set>
                                      <p:cBhvr>
                                        <p:cTn id="59" dur="1" fill="hold">
                                          <p:stCondLst>
                                            <p:cond delay="499"/>
                                          </p:stCondLst>
                                        </p:cTn>
                                        <p:tgtEl>
                                          <p:spTgt spid="42"/>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fade">
                                      <p:cBhvr>
                                        <p:cTn id="64" dur="1000"/>
                                        <p:tgtEl>
                                          <p:spTgt spid="37"/>
                                        </p:tgtEl>
                                      </p:cBhvr>
                                    </p:animEffect>
                                    <p:anim calcmode="lin" valueType="num">
                                      <p:cBhvr>
                                        <p:cTn id="65" dur="1000" fill="hold"/>
                                        <p:tgtEl>
                                          <p:spTgt spid="37"/>
                                        </p:tgtEl>
                                        <p:attrNameLst>
                                          <p:attrName>ppt_x</p:attrName>
                                        </p:attrNameLst>
                                      </p:cBhvr>
                                      <p:tavLst>
                                        <p:tav tm="0">
                                          <p:val>
                                            <p:strVal val="#ppt_x"/>
                                          </p:val>
                                        </p:tav>
                                        <p:tav tm="100000">
                                          <p:val>
                                            <p:strVal val="#ppt_x"/>
                                          </p:val>
                                        </p:tav>
                                      </p:tavLst>
                                    </p:anim>
                                    <p:anim calcmode="lin" valueType="num">
                                      <p:cBhvr>
                                        <p:cTn id="6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17"/>
                </p:tgtEl>
              </p:cMediaNode>
            </p:audio>
            <p:audio>
              <p:cMediaNode vol="80000">
                <p:cTn id="68" fill="hold" display="0">
                  <p:stCondLst>
                    <p:cond delay="indefinite"/>
                  </p:stCondLst>
                  <p:endCondLst>
                    <p:cond evt="onStopAudio" delay="0">
                      <p:tgtEl>
                        <p:sldTgt/>
                      </p:tgtEl>
                    </p:cond>
                  </p:endCondLst>
                </p:cTn>
                <p:tgtEl>
                  <p:spTgt spid="18"/>
                </p:tgtEl>
              </p:cMediaNode>
            </p:audio>
            <p:audio>
              <p:cMediaNode vol="80000">
                <p:cTn id="69" fill="hold" display="0">
                  <p:stCondLst>
                    <p:cond delay="indefinite"/>
                  </p:stCondLst>
                  <p:endCondLst>
                    <p:cond evt="onStopAudio" delay="0">
                      <p:tgtEl>
                        <p:sldTgt/>
                      </p:tgtEl>
                    </p:cond>
                  </p:endCondLst>
                </p:cTn>
                <p:tgtEl>
                  <p:spTgt spid="21"/>
                </p:tgtEl>
              </p:cMediaNode>
            </p:audio>
            <p:audio>
              <p:cMediaNode vol="80000">
                <p:cTn id="70" fill="hold" display="0">
                  <p:stCondLst>
                    <p:cond delay="indefinite"/>
                  </p:stCondLst>
                  <p:endCondLst>
                    <p:cond evt="onStopAudio" delay="0">
                      <p:tgtEl>
                        <p:sldTgt/>
                      </p:tgtEl>
                    </p:cond>
                  </p:endCondLst>
                </p:cTn>
                <p:tgtEl>
                  <p:spTgt spid="22"/>
                </p:tgtEl>
              </p:cMediaNode>
            </p:audio>
          </p:childTnLst>
        </p:cTn>
      </p:par>
    </p:tnLst>
    <p:bldLst>
      <p:bldP spid="35" grpId="0" animBg="1"/>
      <p:bldP spid="36" grpId="0" animBg="1"/>
      <p:bldP spid="37" grpId="0" animBg="1"/>
      <p:bldP spid="38" grpId="0" animBg="1"/>
      <p:bldP spid="39" grpId="0" animBg="1"/>
      <p:bldP spid="40" grpId="0" animBg="1"/>
      <p:bldP spid="41" grpId="0" animBg="1"/>
      <p:bldP spid="4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12192001" cy="6856660"/>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9822" y="3428330"/>
            <a:ext cx="5407163" cy="3276607"/>
          </a:xfrm>
          <a:prstGeom prst="rect">
            <a:avLst/>
          </a:prstGeom>
        </p:spPr>
      </p:pic>
      <p:sp>
        <p:nvSpPr>
          <p:cNvPr id="6" name="Rectangle 5"/>
          <p:cNvSpPr/>
          <p:nvPr/>
        </p:nvSpPr>
        <p:spPr>
          <a:xfrm>
            <a:off x="2392795" y="1773268"/>
            <a:ext cx="7797952" cy="58785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defRPr/>
            </a:pPr>
            <a:r>
              <a:rPr kumimoji="0" lang="en-US" sz="2800" b="1" i="0" u="none" strike="noStrike" kern="1200" cap="none" spc="0" normalizeH="0" baseline="0" noProof="0" dirty="0">
                <a:ln>
                  <a:noFill/>
                </a:ln>
                <a:solidFill>
                  <a:srgbClr val="353334"/>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THƯỜNG THỨC ÂM NHẠC: KÈN</a:t>
            </a:r>
            <a:r>
              <a:rPr kumimoji="0" lang="en-US" sz="2800" b="1" i="0" u="none" strike="noStrike" kern="1200" cap="none" spc="0" normalizeH="0" noProof="0" dirty="0">
                <a:ln>
                  <a:noFill/>
                </a:ln>
                <a:solidFill>
                  <a:srgbClr val="353334"/>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TRÔM-PÉT</a:t>
            </a:r>
            <a:endParaRPr kumimoji="0" lang="en-US" sz="2800" b="0" i="0" u="none" strike="noStrike" kern="1200" cap="none" spc="0" normalizeH="0" baseline="0" noProof="0" dirty="0">
              <a:ln>
                <a:noFill/>
              </a:ln>
              <a:solidFill>
                <a:srgbClr val="353334"/>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5214193" y="239842"/>
            <a:ext cx="1483035" cy="548099"/>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defRPr/>
            </a:pPr>
            <a:r>
              <a:rPr kumimoji="0" lang="en-US" sz="2800" b="1" i="0" u="none" strike="noStrike" kern="1200" cap="none" spc="0" normalizeH="0" baseline="0" noProof="0" dirty="0">
                <a:ln>
                  <a:noFill/>
                </a:ln>
                <a:solidFill>
                  <a:srgbClr val="3D3D3B"/>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TIẾT 29</a:t>
            </a:r>
            <a:endParaRPr kumimoji="0" lang="en-US" sz="2800" b="0" i="0" u="none" strike="noStrike" kern="1200" cap="none" spc="0" normalizeH="0" baseline="0" noProof="0" dirty="0">
              <a:ln>
                <a:noFill/>
              </a:ln>
              <a:solidFill>
                <a:srgbClr val="3D3D3B"/>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93" y="-15622"/>
            <a:ext cx="4020972" cy="1204704"/>
          </a:xfrm>
          <a:prstGeom prst="rect">
            <a:avLst/>
          </a:prstGeom>
        </p:spPr>
      </p:pic>
      <p:sp>
        <p:nvSpPr>
          <p:cNvPr id="9" name="Rectangle 8"/>
          <p:cNvSpPr/>
          <p:nvPr/>
        </p:nvSpPr>
        <p:spPr>
          <a:xfrm>
            <a:off x="3165565" y="1169793"/>
            <a:ext cx="5860867" cy="58785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defRPr/>
            </a:pPr>
            <a:r>
              <a:rPr lang="en-US" sz="2800" b="1" dirty="0">
                <a:solidFill>
                  <a:srgbClr val="353334"/>
                </a:solidFill>
                <a:latin typeface="Times New Roman" panose="02020603050405020304" pitchFamily="18" charset="0"/>
                <a:ea typeface="Times New Roman" panose="02020603050405020304" pitchFamily="18" charset="0"/>
                <a:cs typeface="Times New Roman" panose="02020603050405020304" pitchFamily="18" charset="0"/>
              </a:rPr>
              <a:t>ÔN TẬP BÀI HÁT: MIỀN QUÊ EM</a:t>
            </a:r>
            <a:endParaRPr kumimoji="0" lang="en-US" sz="2800" b="0" i="0" u="none" strike="noStrike" kern="1200" cap="none" spc="0" normalizeH="0" baseline="0" noProof="0" dirty="0">
              <a:ln>
                <a:noFill/>
              </a:ln>
              <a:solidFill>
                <a:srgbClr val="353334"/>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p:cNvSpPr/>
          <p:nvPr/>
        </p:nvSpPr>
        <p:spPr>
          <a:xfrm>
            <a:off x="2920348" y="2327958"/>
            <a:ext cx="6351300" cy="58785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defRPr/>
            </a:pPr>
            <a:r>
              <a:rPr kumimoji="0" lang="en-US" sz="2800" b="1" i="0" u="none" strike="noStrike" kern="1200" cap="none" spc="0" normalizeH="0" baseline="0" noProof="0" dirty="0">
                <a:ln>
                  <a:noFill/>
                </a:ln>
                <a:solidFill>
                  <a:srgbClr val="353334"/>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NGHE NHẠC:</a:t>
            </a:r>
            <a:r>
              <a:rPr kumimoji="0" lang="en-US" sz="2800" b="1" i="0" u="none" strike="noStrike" kern="1200" cap="none" spc="0" normalizeH="0" noProof="0" dirty="0">
                <a:ln>
                  <a:noFill/>
                </a:ln>
                <a:solidFill>
                  <a:srgbClr val="353334"/>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KHÚC NHẠC MỞ ĐẦU</a:t>
            </a:r>
            <a:endParaRPr kumimoji="0" lang="en-US" sz="2800" b="0" i="0" u="none" strike="noStrike" kern="1200" cap="none" spc="0" normalizeH="0" baseline="0" noProof="0" dirty="0">
              <a:ln>
                <a:noFill/>
              </a:ln>
              <a:solidFill>
                <a:srgbClr val="353334"/>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6" name="chuyen trag ngăn.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5"/>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flipH="1">
            <a:off x="0" y="1973766"/>
            <a:ext cx="12192000" cy="4884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8936" y="4541040"/>
            <a:ext cx="2653990" cy="2316960"/>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73173" y="0"/>
            <a:ext cx="7418827" cy="6858000"/>
          </a:xfrm>
          <a:prstGeom prst="rect">
            <a:avLst/>
          </a:prstGeom>
        </p:spPr>
      </p:pic>
      <p:sp>
        <p:nvSpPr>
          <p:cNvPr id="6" name="Rectangle 5"/>
          <p:cNvSpPr/>
          <p:nvPr/>
        </p:nvSpPr>
        <p:spPr>
          <a:xfrm>
            <a:off x="2198580" y="1770633"/>
            <a:ext cx="228940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2400" dirty="0">
                <a:solidFill>
                  <a:srgbClr val="FFFFFF"/>
                </a:solidFill>
                <a:latin typeface="Times New Roman" panose="02020603050405020304" pitchFamily="18" charset="0"/>
              </a:rPr>
              <a:t>Ôn các </a:t>
            </a: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hình thức</a:t>
            </a:r>
            <a:endParaRPr kumimoji="0" lang="en-US" sz="3200" b="0" i="1"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TextBox 6"/>
          <p:cNvSpPr txBox="1"/>
          <p:nvPr/>
        </p:nvSpPr>
        <p:spPr>
          <a:xfrm>
            <a:off x="65023" y="1214504"/>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Luyện tập</a:t>
            </a:r>
          </a:p>
        </p:txBody>
      </p:sp>
      <p:sp>
        <p:nvSpPr>
          <p:cNvPr id="2" name="Rectangle 1"/>
          <p:cNvSpPr/>
          <p:nvPr/>
        </p:nvSpPr>
        <p:spPr>
          <a:xfrm>
            <a:off x="-272392" y="143337"/>
            <a:ext cx="5317957" cy="483017"/>
          </a:xfrm>
          <a:prstGeom prst="rect">
            <a:avLst/>
          </a:prstGeom>
        </p:spPr>
        <p:txBody>
          <a:bodyPr wrap="square">
            <a:spAutoFit/>
          </a:bodyPr>
          <a:lstStyle/>
          <a:p>
            <a:pPr lvl="0" algn="ctr">
              <a:lnSpc>
                <a:spcPct val="115000"/>
              </a:lnSpc>
              <a:defRPr/>
            </a:pPr>
            <a:r>
              <a:rPr lang="en-US" sz="24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ÔN TẬP BÀI HÁT: MIỀN QUÊ EM</a:t>
            </a:r>
            <a:endParaRPr lang="en-US" sz="2400"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 name="(15) MIỀN QUÊ EM KARAOKE - KNTTVCS4 - NXBGDVN - YouTube">
            <a:hlinkClick r:id="" action="ppaction://media"/>
            <a:extLst>
              <a:ext uri="{FF2B5EF4-FFF2-40B4-BE49-F238E27FC236}">
                <a16:creationId xmlns:a16="http://schemas.microsoft.com/office/drawing/2014/main" id="{B2CCA3C0-DBE2-428E-96D2-BDB62E51C52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81786" y="2435431"/>
            <a:ext cx="609600" cy="6096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7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5"/>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flipH="1">
            <a:off x="0" y="1973766"/>
            <a:ext cx="12192000" cy="4884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8936" y="4541040"/>
            <a:ext cx="2653990" cy="2316960"/>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32812" y="1349298"/>
            <a:ext cx="5959187" cy="5508702"/>
          </a:xfrm>
          <a:prstGeom prst="rect">
            <a:avLst/>
          </a:prstGeom>
        </p:spPr>
      </p:pic>
      <p:sp>
        <p:nvSpPr>
          <p:cNvPr id="7" name="Rectangle 6"/>
          <p:cNvSpPr/>
          <p:nvPr/>
        </p:nvSpPr>
        <p:spPr>
          <a:xfrm>
            <a:off x="168260" y="35540"/>
            <a:ext cx="349486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2400" b="1" noProof="0" dirty="0">
                <a:solidFill>
                  <a:schemeClr val="accent1">
                    <a:lumMod val="75000"/>
                  </a:schemeClr>
                </a:solidFill>
                <a:latin typeface="Times New Roman" panose="02020603050405020304" pitchFamily="18" charset="0"/>
              </a:rPr>
              <a:t>Ôn h</a:t>
            </a:r>
            <a:r>
              <a:rPr kumimoji="0" lang="en-US" sz="24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mn-ea"/>
                <a:cs typeface="+mn-cs"/>
              </a:rPr>
              <a:t>át vỗ tay theo phách</a:t>
            </a:r>
            <a:endParaRPr kumimoji="0" lang="en-US" sz="3200" b="1" i="1" u="none" strike="noStrike" kern="1200" cap="none" spc="0" normalizeH="0" baseline="0" noProof="0" dirty="0">
              <a:ln>
                <a:noFill/>
              </a:ln>
              <a:solidFill>
                <a:schemeClr val="accent1">
                  <a:lumMod val="75000"/>
                </a:schemeClr>
              </a:solidFill>
              <a:effectLst/>
              <a:uLnTx/>
              <a:uFillTx/>
              <a:latin typeface="Arial" panose="020B0604020202020204"/>
              <a:ea typeface="+mn-ea"/>
              <a:cs typeface="+mn-cs"/>
            </a:endParaRPr>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32812" y="0"/>
            <a:ext cx="5959188" cy="1349298"/>
          </a:xfrm>
          <a:prstGeom prst="rect">
            <a:avLst/>
          </a:prstGeom>
        </p:spPr>
      </p:pic>
      <p:pic>
        <p:nvPicPr>
          <p:cNvPr id="8" name="(15) MIỀN QUÊ EM KARAOKE - KNTTVCS4 - NXBGDVN - YouTube">
            <a:hlinkClick r:id="" action="ppaction://media"/>
            <a:extLst>
              <a:ext uri="{FF2B5EF4-FFF2-40B4-BE49-F238E27FC236}">
                <a16:creationId xmlns:a16="http://schemas.microsoft.com/office/drawing/2014/main" id="{A2797048-7639-44B2-BA1F-768A61AC3D8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081786" y="2435431"/>
            <a:ext cx="609600" cy="6096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76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5C443EA-58B0-485B-A176-0071E87FB76F}"/>
              </a:ext>
            </a:extLst>
          </p:cNvPr>
          <p:cNvPicPr>
            <a:picLocks noChangeAspect="1"/>
          </p:cNvPicPr>
          <p:nvPr/>
        </p:nvPicPr>
        <p:blipFill>
          <a:blip r:embed="rId4"/>
          <a:srcRect/>
          <a:stretch>
            <a:fillRect/>
          </a:stretch>
        </p:blipFill>
        <p:spPr>
          <a:xfrm rot="3362086" flipH="1">
            <a:off x="9623283" y="-1153130"/>
            <a:ext cx="2360033" cy="3734554"/>
          </a:xfrm>
          <a:prstGeom prst="rect">
            <a:avLst/>
          </a:prstGeom>
        </p:spPr>
      </p:pic>
      <p:sp>
        <p:nvSpPr>
          <p:cNvPr id="6" name="Hộp Văn bản 11">
            <a:extLst>
              <a:ext uri="{FF2B5EF4-FFF2-40B4-BE49-F238E27FC236}">
                <a16:creationId xmlns:a16="http://schemas.microsoft.com/office/drawing/2014/main" id="{79798187-FF4D-4FD4-B763-723BA3614D02}"/>
              </a:ext>
            </a:extLst>
          </p:cNvPr>
          <p:cNvSpPr txBox="1"/>
          <p:nvPr/>
        </p:nvSpPr>
        <p:spPr>
          <a:xfrm>
            <a:off x="1165920" y="837900"/>
            <a:ext cx="6675120" cy="3046988"/>
          </a:xfrm>
          <a:prstGeom prst="rect">
            <a:avLst/>
          </a:prstGeom>
          <a:noFill/>
        </p:spPr>
        <p:txBody>
          <a:bodyPr wrap="square" rtlCol="0">
            <a:spAutoFit/>
          </a:bodyPr>
          <a:lstStyle/>
          <a:p>
            <a:pPr algn="l" defTabSz="548640" eaLnBrk="1" fontAlgn="auto" hangingPunct="1">
              <a:spcBef>
                <a:spcPts val="0"/>
              </a:spcBef>
              <a:spcAft>
                <a:spcPts val="0"/>
              </a:spcAft>
            </a:pPr>
            <a:r>
              <a:rPr lang="vi-VN" sz="1920" b="1" dirty="0">
                <a:solidFill>
                  <a:srgbClr val="002060"/>
                </a:solidFill>
              </a:rPr>
              <a:t>NAM: </a:t>
            </a:r>
            <a:r>
              <a:rPr lang="vi-VN" sz="1920" dirty="0">
                <a:solidFill>
                  <a:prstClr val="black"/>
                </a:solidFill>
              </a:rPr>
              <a:t>Hàng bạch dương gió đưa nhẹ bên sông.</a:t>
            </a:r>
          </a:p>
          <a:p>
            <a:pPr algn="l" defTabSz="548640" eaLnBrk="1" fontAlgn="auto" hangingPunct="1">
              <a:spcBef>
                <a:spcPts val="0"/>
              </a:spcBef>
              <a:spcAft>
                <a:spcPts val="0"/>
              </a:spcAft>
            </a:pPr>
            <a:r>
              <a:rPr lang="vi-VN" sz="1920" dirty="0">
                <a:solidFill>
                  <a:prstClr val="black"/>
                </a:solidFill>
              </a:rPr>
              <a:t>Miền quê em bao cây liễu xanh.</a:t>
            </a:r>
          </a:p>
          <a:p>
            <a:pPr algn="l" defTabSz="548640" eaLnBrk="1" fontAlgn="auto" hangingPunct="1">
              <a:spcBef>
                <a:spcPts val="0"/>
              </a:spcBef>
              <a:spcAft>
                <a:spcPts val="0"/>
              </a:spcAft>
            </a:pPr>
            <a:endParaRPr lang="vi-VN" sz="1920" dirty="0">
              <a:solidFill>
                <a:prstClr val="black"/>
              </a:solidFill>
            </a:endParaRPr>
          </a:p>
          <a:p>
            <a:pPr algn="l" defTabSz="548640" eaLnBrk="1" fontAlgn="auto" hangingPunct="1">
              <a:spcBef>
                <a:spcPts val="0"/>
              </a:spcBef>
              <a:spcAft>
                <a:spcPts val="0"/>
              </a:spcAft>
            </a:pPr>
            <a:r>
              <a:rPr lang="vi-VN" sz="1920" b="1" dirty="0">
                <a:solidFill>
                  <a:srgbClr val="C00000"/>
                </a:solidFill>
              </a:rPr>
              <a:t>NỮ: </a:t>
            </a:r>
            <a:r>
              <a:rPr lang="vi-VN" sz="1920" dirty="0">
                <a:solidFill>
                  <a:prstClr val="black"/>
                </a:solidFill>
              </a:rPr>
              <a:t>Tìm nơi đâu núi sông đẹp tươi xa.</a:t>
            </a:r>
          </a:p>
          <a:p>
            <a:pPr algn="l" defTabSz="548640" eaLnBrk="1" fontAlgn="auto" hangingPunct="1">
              <a:spcBef>
                <a:spcPts val="0"/>
              </a:spcBef>
              <a:spcAft>
                <a:spcPts val="0"/>
              </a:spcAft>
            </a:pPr>
            <a:r>
              <a:rPr lang="vi-VN" sz="1920" dirty="0">
                <a:solidFill>
                  <a:prstClr val="black"/>
                </a:solidFill>
              </a:rPr>
              <a:t>Từ biển khơi về thung lũng xa.</a:t>
            </a:r>
          </a:p>
          <a:p>
            <a:pPr algn="l" defTabSz="548640" eaLnBrk="1" fontAlgn="auto" hangingPunct="1">
              <a:spcBef>
                <a:spcPts val="0"/>
              </a:spcBef>
              <a:spcAft>
                <a:spcPts val="0"/>
              </a:spcAft>
            </a:pPr>
            <a:endParaRPr lang="vi-VN" sz="1920" dirty="0">
              <a:solidFill>
                <a:prstClr val="black"/>
              </a:solidFill>
            </a:endParaRPr>
          </a:p>
          <a:p>
            <a:pPr algn="l" defTabSz="548640" eaLnBrk="1" fontAlgn="auto" hangingPunct="1">
              <a:spcBef>
                <a:spcPts val="0"/>
              </a:spcBef>
              <a:spcAft>
                <a:spcPts val="0"/>
              </a:spcAft>
            </a:pPr>
            <a:r>
              <a:rPr lang="vi-VN" sz="1920" b="1" dirty="0">
                <a:solidFill>
                  <a:srgbClr val="00B050"/>
                </a:solidFill>
              </a:rPr>
              <a:t>HÒA GIỌNG:</a:t>
            </a:r>
          </a:p>
          <a:p>
            <a:pPr algn="l" defTabSz="548640" eaLnBrk="1" fontAlgn="auto" hangingPunct="1">
              <a:spcBef>
                <a:spcPts val="0"/>
              </a:spcBef>
              <a:spcAft>
                <a:spcPts val="0"/>
              </a:spcAft>
            </a:pPr>
            <a:r>
              <a:rPr lang="vi-VN" sz="1920" dirty="0">
                <a:solidFill>
                  <a:prstClr val="black"/>
                </a:solidFill>
              </a:rPr>
              <a:t>Mặt trời sáng chiếu trên miền quê ta.</a:t>
            </a:r>
          </a:p>
          <a:p>
            <a:pPr algn="l" defTabSz="548640" eaLnBrk="1" fontAlgn="auto" hangingPunct="1">
              <a:spcBef>
                <a:spcPts val="0"/>
              </a:spcBef>
              <a:spcAft>
                <a:spcPts val="0"/>
              </a:spcAft>
            </a:pPr>
            <a:r>
              <a:rPr lang="vi-VN" sz="1920" dirty="0">
                <a:solidFill>
                  <a:prstClr val="black"/>
                </a:solidFill>
              </a:rPr>
              <a:t>Dài thẳng </a:t>
            </a:r>
            <a:r>
              <a:rPr lang="vi-VN" sz="1920" dirty="0" err="1">
                <a:solidFill>
                  <a:prstClr val="black"/>
                </a:solidFill>
              </a:rPr>
              <a:t>tắp</a:t>
            </a:r>
            <a:r>
              <a:rPr lang="vi-VN" sz="1920" dirty="0">
                <a:solidFill>
                  <a:prstClr val="black"/>
                </a:solidFill>
              </a:rPr>
              <a:t> những con đường xa.</a:t>
            </a:r>
          </a:p>
          <a:p>
            <a:pPr algn="l" defTabSz="548640" eaLnBrk="1" fontAlgn="auto" hangingPunct="1">
              <a:spcBef>
                <a:spcPts val="0"/>
              </a:spcBef>
              <a:spcAft>
                <a:spcPts val="0"/>
              </a:spcAft>
            </a:pPr>
            <a:r>
              <a:rPr lang="vi-VN" sz="1920" dirty="0">
                <a:solidFill>
                  <a:prstClr val="black"/>
                </a:solidFill>
              </a:rPr>
              <a:t>Mãi đẹp tươi nơi quê hương nhà.</a:t>
            </a:r>
          </a:p>
        </p:txBody>
      </p:sp>
      <p:sp>
        <p:nvSpPr>
          <p:cNvPr id="7" name="Hộp Văn bản 12">
            <a:extLst>
              <a:ext uri="{FF2B5EF4-FFF2-40B4-BE49-F238E27FC236}">
                <a16:creationId xmlns:a16="http://schemas.microsoft.com/office/drawing/2014/main" id="{8E08723C-28D9-4786-BD07-16760460CECF}"/>
              </a:ext>
            </a:extLst>
          </p:cNvPr>
          <p:cNvSpPr txBox="1"/>
          <p:nvPr/>
        </p:nvSpPr>
        <p:spPr>
          <a:xfrm>
            <a:off x="5054352" y="2871957"/>
            <a:ext cx="8690757" cy="3453253"/>
          </a:xfrm>
          <a:prstGeom prst="rect">
            <a:avLst/>
          </a:prstGeom>
          <a:noFill/>
        </p:spPr>
        <p:txBody>
          <a:bodyPr wrap="square" rtlCol="0">
            <a:spAutoFit/>
          </a:bodyPr>
          <a:lstStyle/>
          <a:p>
            <a:pPr algn="l" defTabSz="548640" eaLnBrk="1" fontAlgn="auto" hangingPunct="1">
              <a:spcBef>
                <a:spcPts val="0"/>
              </a:spcBef>
              <a:spcAft>
                <a:spcPts val="0"/>
              </a:spcAft>
            </a:pPr>
            <a:endParaRPr lang="vi-VN" sz="2640" b="1" dirty="0">
              <a:solidFill>
                <a:srgbClr val="C00000"/>
              </a:solidFill>
            </a:endParaRPr>
          </a:p>
          <a:p>
            <a:pPr algn="l" defTabSz="548640" eaLnBrk="1" fontAlgn="auto" hangingPunct="1">
              <a:spcBef>
                <a:spcPts val="0"/>
              </a:spcBef>
              <a:spcAft>
                <a:spcPts val="0"/>
              </a:spcAft>
            </a:pPr>
            <a:r>
              <a:rPr lang="vi-VN" sz="1920" b="1" dirty="0">
                <a:solidFill>
                  <a:srgbClr val="002060"/>
                </a:solidFill>
              </a:rPr>
              <a:t>NAM: </a:t>
            </a:r>
            <a:r>
              <a:rPr lang="vi-VN" sz="1920" dirty="0">
                <a:solidFill>
                  <a:prstClr val="black"/>
                </a:solidFill>
              </a:rPr>
              <a:t>Tuổi thơ em sống trong tình yêu thương.</a:t>
            </a:r>
          </a:p>
          <a:p>
            <a:pPr algn="l" defTabSz="548640" eaLnBrk="1" fontAlgn="auto" hangingPunct="1">
              <a:spcBef>
                <a:spcPts val="0"/>
              </a:spcBef>
              <a:spcAft>
                <a:spcPts val="0"/>
              </a:spcAft>
            </a:pPr>
            <a:r>
              <a:rPr lang="vi-VN" sz="1920" dirty="0">
                <a:solidFill>
                  <a:prstClr val="black"/>
                </a:solidFill>
              </a:rPr>
              <a:t>Từng ngày qua càng trong sáng hơn.</a:t>
            </a:r>
          </a:p>
          <a:p>
            <a:pPr algn="l" defTabSz="548640" eaLnBrk="1" fontAlgn="auto" hangingPunct="1">
              <a:spcBef>
                <a:spcPts val="0"/>
              </a:spcBef>
              <a:spcAft>
                <a:spcPts val="0"/>
              </a:spcAft>
            </a:pPr>
            <a:endParaRPr lang="vi-VN" sz="1920" dirty="0">
              <a:solidFill>
                <a:prstClr val="black"/>
              </a:solidFill>
            </a:endParaRPr>
          </a:p>
          <a:p>
            <a:pPr algn="l" defTabSz="548640" eaLnBrk="1" fontAlgn="auto" hangingPunct="1">
              <a:spcBef>
                <a:spcPts val="0"/>
              </a:spcBef>
              <a:spcAft>
                <a:spcPts val="0"/>
              </a:spcAft>
            </a:pPr>
            <a:r>
              <a:rPr lang="vi-VN" sz="1920" b="1" dirty="0">
                <a:solidFill>
                  <a:srgbClr val="C00000"/>
                </a:solidFill>
              </a:rPr>
              <a:t>NỮ: </a:t>
            </a:r>
            <a:r>
              <a:rPr lang="vi-VN" sz="1920" dirty="0">
                <a:solidFill>
                  <a:prstClr val="black"/>
                </a:solidFill>
              </a:rPr>
              <a:t>Tuổi thơ em sống trong tình quê hương.</a:t>
            </a:r>
          </a:p>
          <a:p>
            <a:pPr algn="l" defTabSz="548640" eaLnBrk="1" fontAlgn="auto" hangingPunct="1">
              <a:spcBef>
                <a:spcPts val="0"/>
              </a:spcBef>
              <a:spcAft>
                <a:spcPts val="0"/>
              </a:spcAft>
            </a:pPr>
            <a:r>
              <a:rPr lang="vi-VN" sz="1920" dirty="0">
                <a:solidFill>
                  <a:prstClr val="black"/>
                </a:solidFill>
              </a:rPr>
              <a:t>Ngời </a:t>
            </a:r>
            <a:r>
              <a:rPr lang="vi-VN" sz="1920" dirty="0" err="1">
                <a:solidFill>
                  <a:prstClr val="black"/>
                </a:solidFill>
              </a:rPr>
              <a:t>ngời</a:t>
            </a:r>
            <a:r>
              <a:rPr lang="vi-VN" sz="1920" dirty="0">
                <a:solidFill>
                  <a:prstClr val="black"/>
                </a:solidFill>
              </a:rPr>
              <a:t> lên như muôn ánh sao.</a:t>
            </a:r>
          </a:p>
          <a:p>
            <a:pPr algn="l" defTabSz="548640" eaLnBrk="1" fontAlgn="auto" hangingPunct="1">
              <a:spcBef>
                <a:spcPts val="0"/>
              </a:spcBef>
              <a:spcAft>
                <a:spcPts val="0"/>
              </a:spcAft>
            </a:pPr>
            <a:endParaRPr lang="vi-VN" sz="1920" dirty="0">
              <a:solidFill>
                <a:prstClr val="black"/>
              </a:solidFill>
            </a:endParaRPr>
          </a:p>
          <a:p>
            <a:pPr algn="l" defTabSz="548640" eaLnBrk="1" fontAlgn="auto" hangingPunct="1">
              <a:spcBef>
                <a:spcPts val="0"/>
              </a:spcBef>
              <a:spcAft>
                <a:spcPts val="0"/>
              </a:spcAft>
            </a:pPr>
            <a:r>
              <a:rPr lang="vi-VN" sz="1920" b="1" dirty="0">
                <a:solidFill>
                  <a:srgbClr val="00B050"/>
                </a:solidFill>
              </a:rPr>
              <a:t>HÒA GIỌNG:</a:t>
            </a:r>
          </a:p>
          <a:p>
            <a:pPr algn="l" defTabSz="548640" eaLnBrk="1" fontAlgn="auto" hangingPunct="1">
              <a:spcBef>
                <a:spcPts val="0"/>
              </a:spcBef>
              <a:spcAft>
                <a:spcPts val="0"/>
              </a:spcAft>
            </a:pPr>
            <a:r>
              <a:rPr lang="vi-VN" sz="1920" dirty="0">
                <a:solidFill>
                  <a:prstClr val="black"/>
                </a:solidFill>
              </a:rPr>
              <a:t>Mặt trời chiếu sáng soi cả non cao.</a:t>
            </a:r>
          </a:p>
          <a:p>
            <a:pPr algn="l" defTabSz="548640" eaLnBrk="1" fontAlgn="auto" hangingPunct="1">
              <a:spcBef>
                <a:spcPts val="0"/>
              </a:spcBef>
              <a:spcAft>
                <a:spcPts val="0"/>
              </a:spcAft>
            </a:pPr>
            <a:r>
              <a:rPr lang="vi-VN" sz="1920" dirty="0">
                <a:solidFill>
                  <a:prstClr val="black"/>
                </a:solidFill>
              </a:rPr>
              <a:t>Tràn hạnh phúc tương lai nở hoa.</a:t>
            </a:r>
          </a:p>
          <a:p>
            <a:pPr algn="l" defTabSz="548640" eaLnBrk="1" fontAlgn="auto" hangingPunct="1">
              <a:spcBef>
                <a:spcPts val="0"/>
              </a:spcBef>
              <a:spcAft>
                <a:spcPts val="0"/>
              </a:spcAft>
            </a:pPr>
            <a:r>
              <a:rPr lang="vi-VN" sz="1920" dirty="0">
                <a:solidFill>
                  <a:prstClr val="black"/>
                </a:solidFill>
              </a:rPr>
              <a:t>Vậy gọi ta đi xây quê nhà.</a:t>
            </a:r>
          </a:p>
        </p:txBody>
      </p:sp>
      <p:pic>
        <p:nvPicPr>
          <p:cNvPr id="8" name="Picture 3">
            <a:extLst>
              <a:ext uri="{FF2B5EF4-FFF2-40B4-BE49-F238E27FC236}">
                <a16:creationId xmlns:a16="http://schemas.microsoft.com/office/drawing/2014/main" id="{0FAD9180-CFC0-454E-B95F-BD25A9CE52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1802" y="6278083"/>
            <a:ext cx="4389120" cy="709926"/>
          </a:xfrm>
          <a:prstGeom prst="rect">
            <a:avLst/>
          </a:prstGeom>
        </p:spPr>
      </p:pic>
      <p:pic>
        <p:nvPicPr>
          <p:cNvPr id="9" name="Picture 3">
            <a:extLst>
              <a:ext uri="{FF2B5EF4-FFF2-40B4-BE49-F238E27FC236}">
                <a16:creationId xmlns:a16="http://schemas.microsoft.com/office/drawing/2014/main" id="{46BE9554-72AA-4B20-A5DD-C5C7E8B038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902224" y="6267839"/>
            <a:ext cx="4389120" cy="704015"/>
          </a:xfrm>
          <a:prstGeom prst="rect">
            <a:avLst/>
          </a:prstGeom>
        </p:spPr>
      </p:pic>
      <p:pic>
        <p:nvPicPr>
          <p:cNvPr id="10" name="Picture 3">
            <a:extLst>
              <a:ext uri="{FF2B5EF4-FFF2-40B4-BE49-F238E27FC236}">
                <a16:creationId xmlns:a16="http://schemas.microsoft.com/office/drawing/2014/main" id="{8749054E-625F-40FB-834D-79358811DC1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81730" y="6264883"/>
            <a:ext cx="4389120" cy="709925"/>
          </a:xfrm>
          <a:prstGeom prst="rect">
            <a:avLst/>
          </a:prstGeom>
        </p:spPr>
      </p:pic>
      <p:pic>
        <p:nvPicPr>
          <p:cNvPr id="11" name="Picture 3">
            <a:extLst>
              <a:ext uri="{FF2B5EF4-FFF2-40B4-BE49-F238E27FC236}">
                <a16:creationId xmlns:a16="http://schemas.microsoft.com/office/drawing/2014/main" id="{99947BB5-423D-44CF-8853-137AD388E315}"/>
              </a:ext>
            </a:extLst>
          </p:cNvPr>
          <p:cNvPicPr>
            <a:picLocks noChangeAspect="1"/>
          </p:cNvPicPr>
          <p:nvPr/>
        </p:nvPicPr>
        <p:blipFill>
          <a:blip r:embed="rId7"/>
          <a:srcRect/>
          <a:stretch>
            <a:fillRect/>
          </a:stretch>
        </p:blipFill>
        <p:spPr>
          <a:xfrm>
            <a:off x="-211802" y="-19278"/>
            <a:ext cx="1546904" cy="1059629"/>
          </a:xfrm>
          <a:prstGeom prst="rect">
            <a:avLst/>
          </a:prstGeom>
        </p:spPr>
      </p:pic>
      <p:pic>
        <p:nvPicPr>
          <p:cNvPr id="12" name="Picture 3">
            <a:extLst>
              <a:ext uri="{FF2B5EF4-FFF2-40B4-BE49-F238E27FC236}">
                <a16:creationId xmlns:a16="http://schemas.microsoft.com/office/drawing/2014/main" id="{91D9B176-E43E-4E99-A518-8A5CC43489D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10709" y="4960365"/>
            <a:ext cx="2599120" cy="1904446"/>
          </a:xfrm>
          <a:prstGeom prst="rect">
            <a:avLst/>
          </a:prstGeom>
        </p:spPr>
      </p:pic>
      <p:sp>
        <p:nvSpPr>
          <p:cNvPr id="15" name="Rectangle 14">
            <a:extLst>
              <a:ext uri="{FF2B5EF4-FFF2-40B4-BE49-F238E27FC236}">
                <a16:creationId xmlns:a16="http://schemas.microsoft.com/office/drawing/2014/main" id="{A780B390-C31A-4F72-801E-DD9B80F022EB}"/>
              </a:ext>
            </a:extLst>
          </p:cNvPr>
          <p:cNvSpPr/>
          <p:nvPr/>
        </p:nvSpPr>
        <p:spPr>
          <a:xfrm>
            <a:off x="1446200" y="188302"/>
            <a:ext cx="684514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2000" b="1" noProof="0" dirty="0">
                <a:solidFill>
                  <a:schemeClr val="accent1">
                    <a:lumMod val="75000"/>
                  </a:schemeClr>
                </a:solidFill>
                <a:latin typeface="Times New Roman" panose="02020603050405020304" pitchFamily="18" charset="0"/>
                <a:cs typeface="Times New Roman" panose="02020603050405020304" pitchFamily="18" charset="0"/>
              </a:rPr>
              <a:t>Ôn h</a:t>
            </a:r>
            <a:r>
              <a:rPr kumimoji="0" lang="vi-VN" sz="20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mn-ea"/>
                <a:cs typeface="Times New Roman" panose="02020603050405020304" pitchFamily="18" charset="0"/>
              </a:rPr>
              <a:t>át nối tiếp và hòa</a:t>
            </a:r>
            <a:r>
              <a:rPr kumimoji="0" lang="vi-VN" sz="2000" b="1" i="0" u="none" strike="noStrike" kern="1200" cap="none" spc="0" normalizeH="0" noProof="0" dirty="0">
                <a:ln>
                  <a:noFill/>
                </a:ln>
                <a:solidFill>
                  <a:schemeClr val="accent1">
                    <a:lumMod val="75000"/>
                  </a:schemeClr>
                </a:solidFill>
                <a:effectLst/>
                <a:uLnTx/>
                <a:uFillTx/>
                <a:latin typeface="Times New Roman" panose="02020603050405020304" pitchFamily="18" charset="0"/>
                <a:ea typeface="+mn-ea"/>
                <a:cs typeface="Times New Roman" panose="02020603050405020304" pitchFamily="18" charset="0"/>
              </a:rPr>
              <a:t> giọng </a:t>
            </a:r>
            <a:r>
              <a:rPr kumimoji="0" lang="vi-VN" sz="20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mn-ea"/>
                <a:cs typeface="Times New Roman" panose="02020603050405020304" pitchFamily="18" charset="0"/>
              </a:rPr>
              <a:t>theo hình thức song ca và tốp ca</a:t>
            </a:r>
          </a:p>
        </p:txBody>
      </p:sp>
      <p:pic>
        <p:nvPicPr>
          <p:cNvPr id="13" name="(15) MIỀN QUÊ EM KARAOKE - KNTTVCS4 - NXBGDVN - YouTube">
            <a:hlinkClick r:id="" action="ppaction://media"/>
            <a:extLst>
              <a:ext uri="{FF2B5EF4-FFF2-40B4-BE49-F238E27FC236}">
                <a16:creationId xmlns:a16="http://schemas.microsoft.com/office/drawing/2014/main" id="{7CA282A7-6F15-49D4-9A9B-6733578F49D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77273" y="4593006"/>
            <a:ext cx="609600" cy="609600"/>
          </a:xfrm>
          <a:prstGeom prst="rect">
            <a:avLst/>
          </a:prstGeom>
        </p:spPr>
      </p:pic>
    </p:spTree>
    <p:extLst>
      <p:ext uri="{BB962C8B-B14F-4D97-AF65-F5344CB8AC3E}">
        <p14:creationId xmlns:p14="http://schemas.microsoft.com/office/powerpoint/2010/main" val="351982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4176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3"/>
                </p:tgtEl>
              </p:cMediaNode>
            </p:audio>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5"/>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flipH="1">
            <a:off x="0" y="1973766"/>
            <a:ext cx="12192000" cy="4884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8936" y="4541040"/>
            <a:ext cx="2653990" cy="2316960"/>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4683" y="474180"/>
            <a:ext cx="5947316" cy="6383819"/>
          </a:xfrm>
          <a:prstGeom prst="rect">
            <a:avLst/>
          </a:prstGeom>
        </p:spPr>
      </p:pic>
      <p:sp>
        <p:nvSpPr>
          <p:cNvPr id="3" name="Rectangle 2"/>
          <p:cNvSpPr/>
          <p:nvPr/>
        </p:nvSpPr>
        <p:spPr>
          <a:xfrm>
            <a:off x="312249" y="89964"/>
            <a:ext cx="684514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2000" b="1" noProof="0" dirty="0">
                <a:solidFill>
                  <a:schemeClr val="accent1">
                    <a:lumMod val="75000"/>
                  </a:schemeClr>
                </a:solidFill>
                <a:latin typeface="Times New Roman" panose="02020603050405020304" pitchFamily="18" charset="0"/>
                <a:cs typeface="Times New Roman" panose="02020603050405020304" pitchFamily="18" charset="0"/>
              </a:rPr>
              <a:t>Ôn h</a:t>
            </a:r>
            <a:r>
              <a:rPr kumimoji="0" lang="vi-VN" sz="20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mn-ea"/>
                <a:cs typeface="Times New Roman" panose="02020603050405020304" pitchFamily="18" charset="0"/>
              </a:rPr>
              <a:t>át nối tiếp và hòa</a:t>
            </a:r>
            <a:r>
              <a:rPr kumimoji="0" lang="vi-VN" sz="2000" b="1" i="0" u="none" strike="noStrike" kern="1200" cap="none" spc="0" normalizeH="0" noProof="0" dirty="0">
                <a:ln>
                  <a:noFill/>
                </a:ln>
                <a:solidFill>
                  <a:schemeClr val="accent1">
                    <a:lumMod val="75000"/>
                  </a:schemeClr>
                </a:solidFill>
                <a:effectLst/>
                <a:uLnTx/>
                <a:uFillTx/>
                <a:latin typeface="Times New Roman" panose="02020603050405020304" pitchFamily="18" charset="0"/>
                <a:ea typeface="+mn-ea"/>
                <a:cs typeface="Times New Roman" panose="02020603050405020304" pitchFamily="18" charset="0"/>
              </a:rPr>
              <a:t> giọng </a:t>
            </a:r>
            <a:r>
              <a:rPr kumimoji="0" lang="vi-VN" sz="20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mn-ea"/>
                <a:cs typeface="Times New Roman" panose="02020603050405020304" pitchFamily="18" charset="0"/>
              </a:rPr>
              <a:t>theo hình thức song ca và tốp ca</a:t>
            </a:r>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43698" y="474179"/>
            <a:ext cx="4400984" cy="2783222"/>
          </a:xfrm>
          <a:prstGeom prst="rect">
            <a:avLst/>
          </a:prstGeom>
        </p:spPr>
      </p:pic>
      <p:pic>
        <p:nvPicPr>
          <p:cNvPr id="8" name="(15) MIỀN QUÊ EM KARAOKE - KNTTVCS4 - NXBGDVN - YouTube">
            <a:hlinkClick r:id="" action="ppaction://media"/>
            <a:extLst>
              <a:ext uri="{FF2B5EF4-FFF2-40B4-BE49-F238E27FC236}">
                <a16:creationId xmlns:a16="http://schemas.microsoft.com/office/drawing/2014/main" id="{E8D22702-C732-43C6-AD5B-920EC4B7DB7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32386" y="1668966"/>
            <a:ext cx="609600" cy="6096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76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5"/>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flipH="1">
            <a:off x="0" y="1973766"/>
            <a:ext cx="12192000" cy="4884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89964"/>
            <a:ext cx="310726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2400" b="1" dirty="0" err="1">
                <a:solidFill>
                  <a:schemeClr val="accent1">
                    <a:lumMod val="75000"/>
                  </a:schemeClr>
                </a:solidFill>
                <a:latin typeface="Times New Roman" panose="02020603050405020304" pitchFamily="18" charset="0"/>
                <a:cs typeface="Times New Roman" panose="02020603050405020304" pitchFamily="18" charset="0"/>
              </a:rPr>
              <a:t>Ôn</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hát</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cá</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nhân</a:t>
            </a:r>
            <a:endParaRPr lang="vi-VN" sz="2400" b="1"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3173" y="0"/>
            <a:ext cx="7418827" cy="68580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 y="4603639"/>
            <a:ext cx="2877015" cy="2254361"/>
          </a:xfrm>
          <a:prstGeom prst="rect">
            <a:avLst/>
          </a:prstGeom>
        </p:spPr>
      </p:pic>
      <p:pic>
        <p:nvPicPr>
          <p:cNvPr id="9" name="(15) MIỀN QUÊ EM KARAOKE - KNTTVCS4 - NXBGDVN - YouTube">
            <a:hlinkClick r:id="" action="ppaction://media"/>
            <a:extLst>
              <a:ext uri="{FF2B5EF4-FFF2-40B4-BE49-F238E27FC236}">
                <a16:creationId xmlns:a16="http://schemas.microsoft.com/office/drawing/2014/main" id="{8E2914F9-4CAF-4F29-98E3-36B8752E8ED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81786" y="2435431"/>
            <a:ext cx="609600" cy="6096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76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8E69E-28A2-4A8B-B681-9BFCBB6B73A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D5BA311-7557-44AC-A6F6-37D431F52EB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BAF7B20-DD01-4B85-9492-23EAF08242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6138" cy="6858000"/>
          </a:xfrm>
          <a:prstGeom prst="rect">
            <a:avLst/>
          </a:prstGeom>
        </p:spPr>
      </p:pic>
      <p:pic>
        <p:nvPicPr>
          <p:cNvPr id="5" name="Picture 4">
            <a:extLst>
              <a:ext uri="{FF2B5EF4-FFF2-40B4-BE49-F238E27FC236}">
                <a16:creationId xmlns:a16="http://schemas.microsoft.com/office/drawing/2014/main" id="{38B3E3F7-BB90-4054-9A4D-D123326009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540"/>
            <a:ext cx="5037667" cy="1495766"/>
          </a:xfrm>
          <a:prstGeom prst="rect">
            <a:avLst/>
          </a:prstGeom>
        </p:spPr>
      </p:pic>
      <p:pic>
        <p:nvPicPr>
          <p:cNvPr id="6" name="Picture 5">
            <a:extLst>
              <a:ext uri="{FF2B5EF4-FFF2-40B4-BE49-F238E27FC236}">
                <a16:creationId xmlns:a16="http://schemas.microsoft.com/office/drawing/2014/main" id="{C5AE2455-4397-49AA-8AEE-5F68729903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0648" y="2206888"/>
            <a:ext cx="8584842" cy="1325563"/>
          </a:xfrm>
          <a:prstGeom prst="rect">
            <a:avLst/>
          </a:prstGeom>
        </p:spPr>
      </p:pic>
    </p:spTree>
    <p:extLst>
      <p:ext uri="{BB962C8B-B14F-4D97-AF65-F5344CB8AC3E}">
        <p14:creationId xmlns:p14="http://schemas.microsoft.com/office/powerpoint/2010/main" val="5214460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677</Words>
  <Application>Microsoft Office PowerPoint</Application>
  <PresentationFormat>Widescreen</PresentationFormat>
  <Paragraphs>68</Paragraphs>
  <Slides>18</Slides>
  <Notes>0</Notes>
  <HiddenSlides>0</HiddenSlides>
  <MMClips>14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PC</cp:lastModifiedBy>
  <cp:revision>29</cp:revision>
  <dcterms:created xsi:type="dcterms:W3CDTF">2025-07-23T00:59:00Z</dcterms:created>
  <dcterms:modified xsi:type="dcterms:W3CDTF">2026-04-29T00:35:30Z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49E70109ED1D4899BB6E6ABEB411BA05_13</vt:lpwstr>
  </property>
  <property fmtid="{D5CDD505-2E9C-101B-9397-08002B2CF9AE}" pid="3" name="KSOProductBuildVer">
    <vt:lpwstr>1033-12.1.0.25242</vt:lpwstr>
  </property>
</Properties>
</file>