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Open San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06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9493" y="25761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291472" y="4471511"/>
            <a:ext cx="70587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29878" y="5113740"/>
            <a:ext cx="2442587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616" y="1"/>
            <a:ext cx="8012784" cy="822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2841" y="2624306"/>
            <a:ext cx="59224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 HAI BƯỚC NÉM RỔ BẰNG MỘT TAY TRÊN 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569" y="5769790"/>
            <a:ext cx="43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MÔN THỂ DỤC – BÓNG RỔ - LỚP 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84150" y="6190747"/>
            <a:ext cx="307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Hiếu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9411" y="1821874"/>
            <a:ext cx="344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(TIẾT 1 )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48725" y="807793"/>
            <a:ext cx="30687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Luật</a:t>
            </a:r>
            <a:r>
              <a:rPr lang="en-US" sz="6000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C</a:t>
            </a:r>
            <a:r>
              <a:rPr lang="en-US" sz="6000" b="1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hơi</a:t>
            </a:r>
            <a:r>
              <a:rPr lang="en-US" sz="6000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" y="790395"/>
            <a:ext cx="7049102" cy="7363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7237" y="1932495"/>
            <a:ext cx="68909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6" y="386499"/>
            <a:ext cx="13847974" cy="76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697583"/>
            <a:ext cx="14064792" cy="7125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8423" y="278070"/>
            <a:ext cx="5404842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 err="1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Yêu</a:t>
            </a:r>
            <a:r>
              <a:rPr lang="en-US" sz="42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4250" b="1" dirty="0" err="1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Cầu</a:t>
            </a:r>
            <a:r>
              <a:rPr lang="en-US" sz="42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&amp; </a:t>
            </a:r>
            <a:r>
              <a:rPr lang="en-US" sz="4250" b="1" dirty="0" err="1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Phẩm</a:t>
            </a:r>
            <a:r>
              <a:rPr lang="en-US" sz="42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4250" b="1" dirty="0" err="1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Chất</a:t>
            </a:r>
            <a:endParaRPr lang="en-US" sz="4250" dirty="0"/>
          </a:p>
        </p:txBody>
      </p:sp>
      <p:sp>
        <p:nvSpPr>
          <p:cNvPr id="6" name="Text 3"/>
          <p:cNvSpPr/>
          <p:nvPr/>
        </p:nvSpPr>
        <p:spPr>
          <a:xfrm>
            <a:off x="9971246" y="2079069"/>
            <a:ext cx="270236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9971246" y="2622828"/>
            <a:ext cx="3663553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971246" y="3997523"/>
            <a:ext cx="270236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9633115" y="4230911"/>
            <a:ext cx="3663553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9971246" y="5915978"/>
            <a:ext cx="270236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9971246" y="6459736"/>
            <a:ext cx="3663553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" y="1102936"/>
            <a:ext cx="14421758" cy="712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1242611"/>
            <a:ext cx="14036512" cy="5744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0474" y="226948"/>
            <a:ext cx="5363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228" y="547807"/>
            <a:ext cx="4873228" cy="609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Khởi Động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682228" y="1491853"/>
            <a:ext cx="1326594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Trước khi tập, chúng ta cần khởi động kỹ để tránh chấn thương và sẵn sàng vận động!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28" y="1970127"/>
            <a:ext cx="13265944" cy="523339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5945" y="3782602"/>
            <a:ext cx="2638993" cy="359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Xoay khớp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2745945" y="4243777"/>
            <a:ext cx="2638993" cy="53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Cổ tay, cổ chân, vai, hông, gối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026834" y="4395774"/>
            <a:ext cx="2638993" cy="359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Khởi động theo nhạc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6026834" y="4856949"/>
            <a:ext cx="2638993" cy="53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Vận động toàn thân theo nhịp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9346021" y="3782602"/>
            <a:ext cx="2638992" cy="359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Làm theo hiệu lệnh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9346021" y="4243777"/>
            <a:ext cx="2638992" cy="266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8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Trò chơi phản xạ nhanh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82228" y="7391876"/>
            <a:ext cx="1326594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 bước khởi động này giúp cơ thể sẵn sàng, tăng nhịp tim và tạo hứng khởi cho buổi tập.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956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GIỚI THIỆU KỸ THUẬT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348508"/>
            <a:ext cx="7556421" cy="1697236"/>
          </a:xfrm>
          <a:prstGeom prst="roundRect">
            <a:avLst>
              <a:gd name="adj" fmla="val 5613"/>
            </a:avLst>
          </a:prstGeom>
          <a:solidFill>
            <a:srgbClr val="B6D6FC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4" y="2700218"/>
            <a:ext cx="283488" cy="22681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631996"/>
            <a:ext cx="6592491" cy="1096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🏀 </a:t>
            </a:r>
            <a:r>
              <a:rPr lang="en-US" sz="175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Hai bước ném rổ bằng một tay trên vai</a:t>
            </a: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là kỹ thuật quan trọng trong thi đấu bóng rổ, giúp ghi điểm hiệu quả khi di chuyển về phía rổ.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793790" y="4300895"/>
            <a:ext cx="7556421" cy="2629138"/>
          </a:xfrm>
          <a:prstGeom prst="roundRect">
            <a:avLst>
              <a:gd name="adj" fmla="val 362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801410" y="4308515"/>
            <a:ext cx="7541181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/>
        </p:spPr>
      </p:sp>
      <p:sp>
        <p:nvSpPr>
          <p:cNvPr id="9" name="Text 5"/>
          <p:cNvSpPr/>
          <p:nvPr/>
        </p:nvSpPr>
        <p:spPr>
          <a:xfrm>
            <a:off x="1028224" y="45353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Tại sao </a:t>
            </a:r>
            <a:r>
              <a:rPr lang="en-US" sz="2200" b="1" dirty="0" err="1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trọng</a:t>
            </a:r>
            <a:r>
              <a:rPr lang="en-US" sz="2200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?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1028224" y="5025747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 phép ghi điểm khi đang di chuyển, khó bị chặn bởi đối thủ.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801410" y="5615464"/>
            <a:ext cx="7541181" cy="1306949"/>
          </a:xfrm>
          <a:prstGeom prst="rect">
            <a:avLst/>
          </a:prstGeom>
          <a:solidFill>
            <a:srgbClr val="EBE2E0"/>
          </a:solidFill>
          <a:ln/>
        </p:spPr>
      </p:sp>
      <p:sp>
        <p:nvSpPr>
          <p:cNvPr id="12" name="Shape 8"/>
          <p:cNvSpPr/>
          <p:nvPr/>
        </p:nvSpPr>
        <p:spPr>
          <a:xfrm>
            <a:off x="801410" y="5615464"/>
            <a:ext cx="7541181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3" name="Text 9"/>
          <p:cNvSpPr/>
          <p:nvPr/>
        </p:nvSpPr>
        <p:spPr>
          <a:xfrm>
            <a:off x="1028224" y="58422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Khi nào dùng?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1028224" y="633269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Dùng khi tiếp cận rổ từ khoảng cách gần và trung bình.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4627" y="537329"/>
            <a:ext cx="5651013" cy="586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Tư Thế &amp; Cách Thực Hiện</a:t>
            </a:r>
            <a:endParaRPr lang="en-US"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564648" y="3288030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b="1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thế ban đầu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564648" y="3737015"/>
            <a:ext cx="4238506" cy="549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Chân trước – chân sau, hai tay cầm bóng trước bụng, mắt nhìn rổ.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9564648" y="4441865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⚡</a:t>
            </a:r>
            <a:r>
              <a:rPr lang="en-US" sz="2400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 Bold" pitchFamily="34" charset="-122"/>
                <a:cs typeface="Times New Roman" panose="02020603050405020304" pitchFamily="18" charset="0"/>
              </a:rPr>
              <a:t> Các bước thực 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4628" y="6840736"/>
            <a:ext cx="375642" cy="234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834628" y="7137083"/>
            <a:ext cx="4216598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9" name="Text 6"/>
          <p:cNvSpPr/>
          <p:nvPr/>
        </p:nvSpPr>
        <p:spPr>
          <a:xfrm>
            <a:off x="834628" y="7276624"/>
            <a:ext cx="4216598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Đập bóng</a:t>
            </a: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– tạo đà tiến về phía rổ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5206722" y="6840736"/>
            <a:ext cx="375642" cy="234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5206722" y="7137083"/>
            <a:ext cx="4216718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2" name="Text 9"/>
          <p:cNvSpPr/>
          <p:nvPr/>
        </p:nvSpPr>
        <p:spPr>
          <a:xfrm>
            <a:off x="5206722" y="7276624"/>
            <a:ext cx="4216718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Bước 1 → Bước 2</a:t>
            </a: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– nhịp bước đều, mạnh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9578935" y="6840736"/>
            <a:ext cx="375642" cy="234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9578935" y="7137083"/>
            <a:ext cx="4216718" cy="22860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15" name="Text 12"/>
          <p:cNvSpPr/>
          <p:nvPr/>
        </p:nvSpPr>
        <p:spPr>
          <a:xfrm>
            <a:off x="9578935" y="7276624"/>
            <a:ext cx="4216718" cy="274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Nhảy lên &amp; Ném rổ</a:t>
            </a: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– tay duỗi thẳng, cổ tay gập</a:t>
            </a:r>
            <a:endParaRPr lang="en-US" sz="14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9" y="1838227"/>
            <a:ext cx="7607430" cy="41477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18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Điểm Cần Chú 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664387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CFA"/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3633907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835E54"/>
          </a:solidFill>
          <a:ln/>
        </p:spPr>
      </p:sp>
      <p:sp>
        <p:nvSpPr>
          <p:cNvPr id="5" name="Shape 3"/>
          <p:cNvSpPr/>
          <p:nvPr/>
        </p:nvSpPr>
        <p:spPr>
          <a:xfrm>
            <a:off x="2551688" y="332422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35E54"/>
          </a:solidFill>
          <a:ln/>
        </p:spPr>
      </p:sp>
      <p:sp>
        <p:nvSpPr>
          <p:cNvPr id="6" name="Text 4"/>
          <p:cNvSpPr/>
          <p:nvPr/>
        </p:nvSpPr>
        <p:spPr>
          <a:xfrm>
            <a:off x="2755761" y="349436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051084" y="42313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Nhịp bước đúng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51084" y="4721781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Hai bước phải đều, không quá nhanh hay quá chậm để giữ thăng bằng.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3664387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CFA"/>
          </a:solidFill>
          <a:ln/>
        </p:spPr>
      </p:sp>
      <p:sp>
        <p:nvSpPr>
          <p:cNvPr id="10" name="Shape 8"/>
          <p:cNvSpPr/>
          <p:nvPr/>
        </p:nvSpPr>
        <p:spPr>
          <a:xfrm>
            <a:off x="5216962" y="3633907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835E54"/>
          </a:solidFill>
          <a:ln/>
        </p:spPr>
      </p:sp>
      <p:sp>
        <p:nvSpPr>
          <p:cNvPr id="11" name="Shape 9"/>
          <p:cNvSpPr/>
          <p:nvPr/>
        </p:nvSpPr>
        <p:spPr>
          <a:xfrm>
            <a:off x="6974860" y="332422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35E54"/>
          </a:solidFill>
          <a:ln/>
        </p:spPr>
      </p:sp>
      <p:sp>
        <p:nvSpPr>
          <p:cNvPr id="12" name="Text 10"/>
          <p:cNvSpPr/>
          <p:nvPr/>
        </p:nvSpPr>
        <p:spPr>
          <a:xfrm>
            <a:off x="7178933" y="349436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5474256" y="42313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Nhảy cao &amp; thăng bằng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5474256" y="4721781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Dùng sức từ chân, nhảy thẳng lên, giữ cơ thể ổn định khi ném.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9640133" y="3664387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CFA"/>
          </a:solidFill>
          <a:ln/>
        </p:spPr>
      </p:sp>
      <p:sp>
        <p:nvSpPr>
          <p:cNvPr id="16" name="Shape 14"/>
          <p:cNvSpPr/>
          <p:nvPr/>
        </p:nvSpPr>
        <p:spPr>
          <a:xfrm>
            <a:off x="9640133" y="3633907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835E54"/>
          </a:solidFill>
          <a:ln/>
        </p:spPr>
      </p:sp>
      <p:sp>
        <p:nvSpPr>
          <p:cNvPr id="17" name="Shape 15"/>
          <p:cNvSpPr/>
          <p:nvPr/>
        </p:nvSpPr>
        <p:spPr>
          <a:xfrm>
            <a:off x="11398032" y="332422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35E54"/>
          </a:solidFill>
          <a:ln/>
        </p:spPr>
      </p:sp>
      <p:sp>
        <p:nvSpPr>
          <p:cNvPr id="18" name="Text 16"/>
          <p:cNvSpPr/>
          <p:nvPr/>
        </p:nvSpPr>
        <p:spPr>
          <a:xfrm>
            <a:off x="11602105" y="349436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897427" y="42313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Ném chính xác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897427" y="4721781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Mắt nhìn rổ, cổ tay gập nhẹ, bóng đi theo đường cung vào rổ.</a:t>
            </a:r>
            <a:endParaRPr lang="en-US" sz="1750" dirty="0"/>
          </a:p>
        </p:txBody>
      </p:sp>
      <p:sp>
        <p:nvSpPr>
          <p:cNvPr id="21" name="TextBox 20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94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Lỗi Sai &amp; Cách Sửa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25234"/>
            <a:ext cx="2835235" cy="361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dirty="0" smtClean="0">
                <a:solidFill>
                  <a:srgbClr val="FF0000"/>
                </a:solidFill>
              </a:rPr>
              <a:t>❌</a:t>
            </a:r>
            <a:r>
              <a:rPr lang="en-US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</a:t>
            </a: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Lỗi thường gặp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530906" y="3442335"/>
            <a:ext cx="5507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Sai nhịp bước chân, bước quá dài hoặc quá ngắn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530906" y="4587716"/>
            <a:ext cx="5507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Ném lệch hướng, không nhìn rổ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530906" y="5733098"/>
            <a:ext cx="5507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Phối hợp tay – chân chưa đồng bộ</a:t>
            </a:r>
            <a:endParaRPr lang="en-US" sz="1750" dirty="0"/>
          </a:p>
        </p:txBody>
      </p:sp>
      <p:sp>
        <p:nvSpPr>
          <p:cNvPr id="10" name="Shape 5"/>
          <p:cNvSpPr/>
          <p:nvPr/>
        </p:nvSpPr>
        <p:spPr>
          <a:xfrm>
            <a:off x="7436168" y="2598420"/>
            <a:ext cx="6571417" cy="4081582"/>
          </a:xfrm>
          <a:prstGeom prst="roundRect">
            <a:avLst>
              <a:gd name="adj" fmla="val 4001"/>
            </a:avLst>
          </a:prstGeom>
          <a:solidFill>
            <a:srgbClr val="835E54"/>
          </a:solidFill>
          <a:ln/>
        </p:spPr>
      </p:sp>
      <p:sp>
        <p:nvSpPr>
          <p:cNvPr id="11" name="Text 6"/>
          <p:cNvSpPr/>
          <p:nvPr/>
        </p:nvSpPr>
        <p:spPr>
          <a:xfrm>
            <a:off x="7662982" y="2825234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✅</a:t>
            </a:r>
            <a:r>
              <a:rPr lang="en-US" sz="2200" b="1" dirty="0">
                <a:solidFill>
                  <a:srgbClr val="FFFFFF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 Cách khắc phục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662982" y="3413998"/>
            <a:ext cx="6117788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Tập chậm từng bước, quan sát mẫu của thầy/cô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Luyện tập theo cặp, góp ý cho nhau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Lặp lại nhiều lần để tạo phản xạ tự nhiên</a:t>
            </a:r>
            <a:endParaRPr lang="en-US" sz="1750" dirty="0"/>
          </a:p>
        </p:txBody>
      </p:sp>
      <p:sp>
        <p:nvSpPr>
          <p:cNvPr id="13" name="Shape 2"/>
          <p:cNvSpPr/>
          <p:nvPr/>
        </p:nvSpPr>
        <p:spPr>
          <a:xfrm>
            <a:off x="708660" y="33119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FFF00"/>
          </a:solidFill>
          <a:ln/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2"/>
          <p:cNvSpPr/>
          <p:nvPr/>
        </p:nvSpPr>
        <p:spPr>
          <a:xfrm>
            <a:off x="705521" y="4460968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FFF00"/>
          </a:solidFill>
          <a:ln/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2"/>
          <p:cNvSpPr/>
          <p:nvPr/>
        </p:nvSpPr>
        <p:spPr>
          <a:xfrm>
            <a:off x="705521" y="5574328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FFF00"/>
          </a:solidFill>
          <a:ln/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97904" y="7767687"/>
            <a:ext cx="1838227" cy="377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488</Words>
  <Application>Microsoft Office PowerPoint</Application>
  <PresentationFormat>Custom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Open Sans</vt:lpstr>
      <vt:lpstr>Calibri</vt:lpstr>
      <vt:lpstr>Crimson Pro Bold</vt:lpstr>
      <vt:lpstr>Times New Roman</vt:lpstr>
      <vt:lpstr>Arial</vt:lpstr>
      <vt:lpstr>Crimson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admin</cp:lastModifiedBy>
  <cp:revision>14</cp:revision>
  <dcterms:created xsi:type="dcterms:W3CDTF">2026-04-27T15:48:49Z</dcterms:created>
  <dcterms:modified xsi:type="dcterms:W3CDTF">2026-04-27T18:01:43Z</dcterms:modified>
</cp:coreProperties>
</file>