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embeddedFontLst>
    <p:embeddedFont>
      <p:font typeface="Open Sans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13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9064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9493" y="2576140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endParaRPr lang="en-US" sz="4450" dirty="0">
              <a:solidFill>
                <a:srgbClr val="FF0000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1291472" y="4471511"/>
            <a:ext cx="705873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929878" y="5113740"/>
            <a:ext cx="2442587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endParaRPr lang="en-US" sz="1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7616" y="1"/>
            <a:ext cx="8012784" cy="8229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92841" y="2624306"/>
            <a:ext cx="592245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KỸ </a:t>
            </a:r>
            <a:r>
              <a:rPr lang="en-US" sz="44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THUẬT HAI BƯỚC NÉM RỔ BẰNG MỘT TAY TRÊN </a:t>
            </a:r>
            <a:r>
              <a:rPr lang="en-US" sz="44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VAI</a:t>
            </a:r>
            <a:endParaRPr lang="en-US" sz="44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36569" y="5769790"/>
            <a:ext cx="4374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MÔN THỂ DỤC – BÓNG RỔ - LỚP 5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884150" y="6190747"/>
            <a:ext cx="3073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Giáo</a:t>
            </a:r>
            <a:r>
              <a:rPr lang="en-US" dirty="0" smtClean="0"/>
              <a:t> </a:t>
            </a:r>
            <a:r>
              <a:rPr lang="en-US" dirty="0" err="1" smtClean="0"/>
              <a:t>viên</a:t>
            </a:r>
            <a:r>
              <a:rPr lang="en-US" dirty="0" smtClean="0"/>
              <a:t> : </a:t>
            </a:r>
            <a:r>
              <a:rPr lang="en-US" dirty="0" err="1" smtClean="0"/>
              <a:t>Nguyễn</a:t>
            </a:r>
            <a:r>
              <a:rPr lang="en-US" dirty="0" smtClean="0"/>
              <a:t> </a:t>
            </a:r>
            <a:r>
              <a:rPr lang="en-US" dirty="0" err="1" smtClean="0"/>
              <a:t>Văn</a:t>
            </a:r>
            <a:r>
              <a:rPr lang="en-US" dirty="0" smtClean="0"/>
              <a:t> </a:t>
            </a:r>
            <a:r>
              <a:rPr lang="en-US" dirty="0" err="1" smtClean="0"/>
              <a:t>Hiếu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99411" y="1821874"/>
            <a:ext cx="3448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3 (TIẾT 1 )</a:t>
            </a:r>
            <a:endParaRPr lang="en-US" sz="3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072" y="697583"/>
            <a:ext cx="14064792" cy="712512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2697904" y="7767687"/>
            <a:ext cx="1838227" cy="3770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8423" y="278070"/>
            <a:ext cx="5404842" cy="675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50" b="1" dirty="0" err="1" smtClean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Yêu</a:t>
            </a:r>
            <a:r>
              <a:rPr lang="en-US" sz="4250" b="1" dirty="0" smtClean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 </a:t>
            </a:r>
            <a:r>
              <a:rPr lang="en-US" sz="4250" b="1" dirty="0" err="1" smtClean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Cầu</a:t>
            </a:r>
            <a:r>
              <a:rPr lang="en-US" sz="4250" b="1" dirty="0" smtClean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 &amp; </a:t>
            </a:r>
            <a:r>
              <a:rPr lang="en-US" sz="4250" b="1" dirty="0" err="1" smtClean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Phẩm</a:t>
            </a:r>
            <a:r>
              <a:rPr lang="en-US" sz="4250" b="1" dirty="0" smtClean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 </a:t>
            </a:r>
            <a:r>
              <a:rPr lang="en-US" sz="4250" b="1" dirty="0" err="1" smtClean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Chất</a:t>
            </a:r>
            <a:endParaRPr lang="en-US" sz="4250" dirty="0"/>
          </a:p>
        </p:txBody>
      </p:sp>
      <p:sp>
        <p:nvSpPr>
          <p:cNvPr id="6" name="Text 3"/>
          <p:cNvSpPr/>
          <p:nvPr/>
        </p:nvSpPr>
        <p:spPr>
          <a:xfrm>
            <a:off x="9971246" y="2079069"/>
            <a:ext cx="2702362" cy="337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9971246" y="2622828"/>
            <a:ext cx="3663553" cy="675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9971246" y="3997523"/>
            <a:ext cx="2702362" cy="337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9633115" y="4230911"/>
            <a:ext cx="3663553" cy="675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9971246" y="5915978"/>
            <a:ext cx="2702362" cy="337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9971246" y="6459736"/>
            <a:ext cx="3663553" cy="675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7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40" y="1102936"/>
            <a:ext cx="14421758" cy="71266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68" y="1242611"/>
            <a:ext cx="14036512" cy="57443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90474" y="226948"/>
            <a:ext cx="53638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CHUẨN BỊ</a:t>
            </a:r>
            <a:endParaRPr lang="en-US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697904" y="7767687"/>
            <a:ext cx="1838227" cy="3770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2228" y="547807"/>
            <a:ext cx="4873228" cy="6091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50"/>
              </a:lnSpc>
              <a:buNone/>
            </a:pPr>
            <a:r>
              <a:rPr lang="en-US" sz="38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Khởi Động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682228" y="1491853"/>
            <a:ext cx="13265944" cy="289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Trước khi tập, chúng ta cần khởi động kỹ để tránh chấn thương và sẵn sàng vận động!</a:t>
            </a:r>
            <a:endParaRPr lang="en-US" sz="15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228" y="1970127"/>
            <a:ext cx="13265944" cy="523339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745945" y="3782602"/>
            <a:ext cx="2638993" cy="3590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Xoay khớp</a:t>
            </a:r>
            <a:endParaRPr lang="en-US" sz="2250" dirty="0"/>
          </a:p>
        </p:txBody>
      </p:sp>
      <p:sp>
        <p:nvSpPr>
          <p:cNvPr id="6" name="Text 3"/>
          <p:cNvSpPr/>
          <p:nvPr/>
        </p:nvSpPr>
        <p:spPr>
          <a:xfrm>
            <a:off x="2745945" y="4243777"/>
            <a:ext cx="2638993" cy="5337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8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Cổ tay, cổ chân, vai, hông, gối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026834" y="4395774"/>
            <a:ext cx="2638993" cy="3590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Khởi động theo nhạc</a:t>
            </a:r>
            <a:endParaRPr lang="en-US" sz="2250" dirty="0"/>
          </a:p>
        </p:txBody>
      </p:sp>
      <p:sp>
        <p:nvSpPr>
          <p:cNvPr id="8" name="Text 5"/>
          <p:cNvSpPr/>
          <p:nvPr/>
        </p:nvSpPr>
        <p:spPr>
          <a:xfrm>
            <a:off x="6026834" y="4856949"/>
            <a:ext cx="2638993" cy="5337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8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Vận động toàn thân theo nhịp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9346021" y="3782602"/>
            <a:ext cx="2638992" cy="3590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Làm theo hiệu lệnh</a:t>
            </a:r>
            <a:endParaRPr lang="en-US" sz="2250" dirty="0"/>
          </a:p>
        </p:txBody>
      </p:sp>
      <p:sp>
        <p:nvSpPr>
          <p:cNvPr id="10" name="Text 7"/>
          <p:cNvSpPr/>
          <p:nvPr/>
        </p:nvSpPr>
        <p:spPr>
          <a:xfrm>
            <a:off x="9346021" y="4243777"/>
            <a:ext cx="2638992" cy="266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8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Trò chơi phản xạ nhanh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682228" y="7391876"/>
            <a:ext cx="13265944" cy="289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Ba bước khởi động này giúp cơ thể sẵn sàng, tăng nhịp tim và tạo hứng khởi cho buổi tập.</a:t>
            </a:r>
            <a:endParaRPr lang="en-US" sz="1500" dirty="0"/>
          </a:p>
        </p:txBody>
      </p:sp>
      <p:sp>
        <p:nvSpPr>
          <p:cNvPr id="12" name="TextBox 11"/>
          <p:cNvSpPr txBox="1"/>
          <p:nvPr/>
        </p:nvSpPr>
        <p:spPr>
          <a:xfrm>
            <a:off x="12697904" y="7767687"/>
            <a:ext cx="1838227" cy="3770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9956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 smtClean="0">
                <a:solidFill>
                  <a:srgbClr val="443728"/>
                </a:solidFill>
                <a:latin typeface="Times New Roman" panose="02020603050405020304" pitchFamily="18" charset="0"/>
                <a:ea typeface="Crimson Pro Bold" pitchFamily="34" charset="-122"/>
                <a:cs typeface="Times New Roman" panose="02020603050405020304" pitchFamily="18" charset="0"/>
              </a:rPr>
              <a:t>GIỚI THIỆU KỸ THUẬT</a:t>
            </a:r>
            <a:endParaRPr lang="en-US" sz="4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793790" y="2348508"/>
            <a:ext cx="7556421" cy="1697236"/>
          </a:xfrm>
          <a:prstGeom prst="roundRect">
            <a:avLst>
              <a:gd name="adj" fmla="val 5613"/>
            </a:avLst>
          </a:prstGeom>
          <a:solidFill>
            <a:srgbClr val="B6D6FC"/>
          </a:solidFill>
          <a:ln/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604" y="2700218"/>
            <a:ext cx="283488" cy="22681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2631996"/>
            <a:ext cx="6592491" cy="1096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🏀 </a:t>
            </a:r>
            <a:r>
              <a:rPr lang="en-US" sz="17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Hai bước ném rổ bằng một tay trên vai</a:t>
            </a:r>
            <a:r>
              <a:rPr lang="en-US" sz="17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là kỹ thuật quan trọng trong thi đấu bóng rổ, giúp ghi điểm hiệu quả khi di chuyển về phía rổ.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793790" y="4300895"/>
            <a:ext cx="7556421" cy="2629138"/>
          </a:xfrm>
          <a:prstGeom prst="roundRect">
            <a:avLst>
              <a:gd name="adj" fmla="val 3624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801410" y="4308515"/>
            <a:ext cx="7541181" cy="1306949"/>
          </a:xfrm>
          <a:prstGeom prst="roundRect">
            <a:avLst>
              <a:gd name="adj" fmla="val 7289"/>
            </a:avLst>
          </a:prstGeom>
          <a:solidFill>
            <a:srgbClr val="EBE2E0"/>
          </a:solidFill>
          <a:ln/>
        </p:spPr>
      </p:sp>
      <p:sp>
        <p:nvSpPr>
          <p:cNvPr id="9" name="Text 5"/>
          <p:cNvSpPr/>
          <p:nvPr/>
        </p:nvSpPr>
        <p:spPr>
          <a:xfrm>
            <a:off x="1028224" y="45353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Times New Roman" panose="02020603050405020304" pitchFamily="18" charset="0"/>
                <a:ea typeface="Crimson Pro Bold" pitchFamily="34" charset="-122"/>
                <a:cs typeface="Times New Roman" panose="02020603050405020304" pitchFamily="18" charset="0"/>
              </a:rPr>
              <a:t>Tại sao </a:t>
            </a:r>
            <a:r>
              <a:rPr lang="en-US" sz="2200" b="1" dirty="0" err="1">
                <a:solidFill>
                  <a:srgbClr val="443728"/>
                </a:solidFill>
                <a:latin typeface="Times New Roman" panose="02020603050405020304" pitchFamily="18" charset="0"/>
                <a:ea typeface="Crimson Pro Bold" pitchFamily="34" charset="-122"/>
                <a:cs typeface="Times New Roman" panose="02020603050405020304" pitchFamily="18" charset="0"/>
              </a:rPr>
              <a:t>quan</a:t>
            </a:r>
            <a:r>
              <a:rPr lang="en-US" sz="2200" b="1" dirty="0">
                <a:solidFill>
                  <a:srgbClr val="443728"/>
                </a:solidFill>
                <a:latin typeface="Times New Roman" panose="02020603050405020304" pitchFamily="18" charset="0"/>
                <a:ea typeface="Crimson Pro Bold" pitchFamily="34" charset="-122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443728"/>
                </a:solidFill>
                <a:latin typeface="Times New Roman" panose="02020603050405020304" pitchFamily="18" charset="0"/>
                <a:ea typeface="Crimson Pro Bold" pitchFamily="34" charset="-122"/>
                <a:cs typeface="Times New Roman" panose="02020603050405020304" pitchFamily="18" charset="0"/>
              </a:rPr>
              <a:t>trọng</a:t>
            </a:r>
            <a:r>
              <a:rPr lang="en-US" sz="2200" b="1" dirty="0" smtClean="0">
                <a:solidFill>
                  <a:srgbClr val="443728"/>
                </a:solidFill>
                <a:latin typeface="Times New Roman" panose="02020603050405020304" pitchFamily="18" charset="0"/>
                <a:ea typeface="Crimson Pro Bold" pitchFamily="34" charset="-122"/>
                <a:cs typeface="Times New Roman" panose="02020603050405020304" pitchFamily="18" charset="0"/>
              </a:rPr>
              <a:t> ?</a:t>
            </a:r>
          </a:p>
          <a:p>
            <a:pPr marL="0" indent="0" algn="l">
              <a:lnSpc>
                <a:spcPts val="2750"/>
              </a:lnSpc>
              <a:buNone/>
            </a:pP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1028224" y="5025747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Cho phép ghi điểm khi đang di chuyển, khó bị chặn bởi đối thủ.</a:t>
            </a:r>
            <a:endParaRPr lang="en-US" sz="1750" dirty="0"/>
          </a:p>
        </p:txBody>
      </p:sp>
      <p:sp>
        <p:nvSpPr>
          <p:cNvPr id="11" name="Shape 7"/>
          <p:cNvSpPr/>
          <p:nvPr/>
        </p:nvSpPr>
        <p:spPr>
          <a:xfrm>
            <a:off x="801410" y="5615464"/>
            <a:ext cx="7541181" cy="1306949"/>
          </a:xfrm>
          <a:prstGeom prst="rect">
            <a:avLst/>
          </a:prstGeom>
          <a:solidFill>
            <a:srgbClr val="EBE2E0"/>
          </a:solidFill>
          <a:ln/>
        </p:spPr>
      </p:sp>
      <p:sp>
        <p:nvSpPr>
          <p:cNvPr id="12" name="Shape 8"/>
          <p:cNvSpPr/>
          <p:nvPr/>
        </p:nvSpPr>
        <p:spPr>
          <a:xfrm>
            <a:off x="801410" y="5615464"/>
            <a:ext cx="7541181" cy="30480"/>
          </a:xfrm>
          <a:prstGeom prst="roundRect">
            <a:avLst>
              <a:gd name="adj" fmla="val 312558"/>
            </a:avLst>
          </a:prstGeom>
          <a:solidFill>
            <a:srgbClr val="D1C8C6"/>
          </a:solidFill>
          <a:ln/>
        </p:spPr>
      </p:sp>
      <p:sp>
        <p:nvSpPr>
          <p:cNvPr id="13" name="Text 9"/>
          <p:cNvSpPr/>
          <p:nvPr/>
        </p:nvSpPr>
        <p:spPr>
          <a:xfrm>
            <a:off x="1028224" y="584227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Khi nào dùng?</a:t>
            </a:r>
            <a:endParaRPr lang="en-US" sz="2200" dirty="0"/>
          </a:p>
        </p:txBody>
      </p:sp>
      <p:sp>
        <p:nvSpPr>
          <p:cNvPr id="14" name="Text 10"/>
          <p:cNvSpPr/>
          <p:nvPr/>
        </p:nvSpPr>
        <p:spPr>
          <a:xfrm>
            <a:off x="1028224" y="6332696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Dùng khi tiếp cận rổ từ khoảng cách gần và trung bình.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4627" y="537329"/>
            <a:ext cx="5651013" cy="586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650" b="1" dirty="0">
                <a:solidFill>
                  <a:srgbClr val="443728"/>
                </a:solidFill>
                <a:latin typeface="Times New Roman" panose="02020603050405020304" pitchFamily="18" charset="0"/>
                <a:ea typeface="Crimson Pro Bold" pitchFamily="34" charset="-122"/>
                <a:cs typeface="Times New Roman" panose="02020603050405020304" pitchFamily="18" charset="0"/>
              </a:rPr>
              <a:t>Tư Thế &amp; Cách Thực Hiện</a:t>
            </a:r>
            <a:endParaRPr lang="en-US" sz="3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9564648" y="3288030"/>
            <a:ext cx="2347912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3200" b="1" dirty="0" err="1" smtClean="0">
                <a:solidFill>
                  <a:srgbClr val="443728"/>
                </a:solidFill>
                <a:latin typeface="Times New Roman" panose="02020603050405020304" pitchFamily="18" charset="0"/>
                <a:ea typeface="Crimson Pro Bold" pitchFamily="34" charset="-122"/>
                <a:cs typeface="Times New Roman" panose="02020603050405020304" pitchFamily="18" charset="0"/>
              </a:rPr>
              <a:t>Tư</a:t>
            </a:r>
            <a:r>
              <a:rPr lang="en-US" sz="3200" b="1" dirty="0" smtClean="0">
                <a:solidFill>
                  <a:srgbClr val="443728"/>
                </a:solidFill>
                <a:latin typeface="Times New Roman" panose="02020603050405020304" pitchFamily="18" charset="0"/>
                <a:ea typeface="Crimson Pro Bold" pitchFamily="34" charset="-122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443728"/>
                </a:solidFill>
                <a:latin typeface="Times New Roman" panose="02020603050405020304" pitchFamily="18" charset="0"/>
                <a:ea typeface="Crimson Pro Bold" pitchFamily="34" charset="-122"/>
                <a:cs typeface="Times New Roman" panose="02020603050405020304" pitchFamily="18" charset="0"/>
              </a:rPr>
              <a:t>thế ban đầu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9564648" y="3737015"/>
            <a:ext cx="4238506" cy="549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Chân trước – chân sau, hai tay cầm bóng trước bụng, mắt nhìn rổ.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9564648" y="4441865"/>
            <a:ext cx="2347912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rimson Pro Bold" pitchFamily="34" charset="-122"/>
                <a:cs typeface="Times New Roman" panose="02020603050405020304" pitchFamily="18" charset="0"/>
              </a:rPr>
              <a:t>⚡</a:t>
            </a:r>
            <a:r>
              <a:rPr lang="en-US" sz="2400" b="1" dirty="0">
                <a:solidFill>
                  <a:srgbClr val="443728"/>
                </a:solidFill>
                <a:latin typeface="Times New Roman" panose="02020603050405020304" pitchFamily="18" charset="0"/>
                <a:ea typeface="Crimson Pro Bold" pitchFamily="34" charset="-122"/>
                <a:cs typeface="Times New Roman" panose="02020603050405020304" pitchFamily="18" charset="0"/>
              </a:rPr>
              <a:t> Các bước thực hiện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834628" y="6840736"/>
            <a:ext cx="375642" cy="234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solidFill>
                  <a:srgbClr val="443728"/>
                </a:solidFill>
                <a:latin typeface="Crimson Pro Light" pitchFamily="34" charset="0"/>
                <a:ea typeface="Crimson Pro Light" pitchFamily="34" charset="-122"/>
                <a:cs typeface="Crimson Pro Light" pitchFamily="34" charset="-120"/>
              </a:rPr>
              <a:t>01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834628" y="7137083"/>
            <a:ext cx="4216598" cy="22860"/>
          </a:xfrm>
          <a:prstGeom prst="rect">
            <a:avLst/>
          </a:prstGeom>
          <a:solidFill>
            <a:srgbClr val="835E54"/>
          </a:solidFill>
          <a:ln/>
        </p:spPr>
      </p:sp>
      <p:sp>
        <p:nvSpPr>
          <p:cNvPr id="9" name="Text 6"/>
          <p:cNvSpPr/>
          <p:nvPr/>
        </p:nvSpPr>
        <p:spPr>
          <a:xfrm>
            <a:off x="834628" y="7276624"/>
            <a:ext cx="4216598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b="1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Đập bóng</a:t>
            </a:r>
            <a:r>
              <a:rPr lang="en-US" sz="14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– tạo đà tiến về phía rổ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5206722" y="6840736"/>
            <a:ext cx="375642" cy="234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solidFill>
                  <a:srgbClr val="443728"/>
                </a:solidFill>
                <a:latin typeface="Crimson Pro Light" pitchFamily="34" charset="0"/>
                <a:ea typeface="Crimson Pro Light" pitchFamily="34" charset="-122"/>
                <a:cs typeface="Crimson Pro Light" pitchFamily="34" charset="-120"/>
              </a:rPr>
              <a:t>02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5206722" y="7137083"/>
            <a:ext cx="4216718" cy="22860"/>
          </a:xfrm>
          <a:prstGeom prst="rect">
            <a:avLst/>
          </a:prstGeom>
          <a:solidFill>
            <a:srgbClr val="835E54"/>
          </a:solidFill>
          <a:ln/>
        </p:spPr>
      </p:sp>
      <p:sp>
        <p:nvSpPr>
          <p:cNvPr id="12" name="Text 9"/>
          <p:cNvSpPr/>
          <p:nvPr/>
        </p:nvSpPr>
        <p:spPr>
          <a:xfrm>
            <a:off x="5206722" y="7276624"/>
            <a:ext cx="4216718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b="1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Bước 1 → Bước 2</a:t>
            </a:r>
            <a:r>
              <a:rPr lang="en-US" sz="14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– nhịp bước đều, mạnh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9578935" y="6840736"/>
            <a:ext cx="375642" cy="234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solidFill>
                  <a:srgbClr val="443728"/>
                </a:solidFill>
                <a:latin typeface="Crimson Pro Light" pitchFamily="34" charset="0"/>
                <a:ea typeface="Crimson Pro Light" pitchFamily="34" charset="-122"/>
                <a:cs typeface="Crimson Pro Light" pitchFamily="34" charset="-120"/>
              </a:rPr>
              <a:t>03</a:t>
            </a:r>
            <a:endParaRPr lang="en-US" sz="1450" dirty="0"/>
          </a:p>
        </p:txBody>
      </p:sp>
      <p:sp>
        <p:nvSpPr>
          <p:cNvPr id="14" name="Shape 11"/>
          <p:cNvSpPr/>
          <p:nvPr/>
        </p:nvSpPr>
        <p:spPr>
          <a:xfrm>
            <a:off x="9578935" y="7137083"/>
            <a:ext cx="4216718" cy="22860"/>
          </a:xfrm>
          <a:prstGeom prst="rect">
            <a:avLst/>
          </a:prstGeom>
          <a:solidFill>
            <a:srgbClr val="835E54"/>
          </a:solidFill>
          <a:ln/>
        </p:spPr>
      </p:sp>
      <p:sp>
        <p:nvSpPr>
          <p:cNvPr id="15" name="Text 12"/>
          <p:cNvSpPr/>
          <p:nvPr/>
        </p:nvSpPr>
        <p:spPr>
          <a:xfrm>
            <a:off x="9578935" y="7276624"/>
            <a:ext cx="4216718" cy="274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b="1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Nhảy lên &amp; Ném rổ</a:t>
            </a:r>
            <a:r>
              <a:rPr lang="en-US" sz="14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– tay duỗi thẳng, cổ tay gập</a:t>
            </a:r>
            <a:endParaRPr lang="en-US" sz="145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39" y="1838227"/>
            <a:ext cx="7607430" cy="414779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2697904" y="7767687"/>
            <a:ext cx="1838227" cy="3770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6181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Điểm Cần Chú Ý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664387"/>
            <a:ext cx="4196358" cy="2403396"/>
          </a:xfrm>
          <a:prstGeom prst="roundRect">
            <a:avLst>
              <a:gd name="adj" fmla="val 6087"/>
            </a:avLst>
          </a:prstGeom>
          <a:solidFill>
            <a:srgbClr val="FFFCFA"/>
          </a:solidFill>
          <a:ln/>
        </p:spPr>
      </p:sp>
      <p:sp>
        <p:nvSpPr>
          <p:cNvPr id="4" name="Shape 2"/>
          <p:cNvSpPr/>
          <p:nvPr/>
        </p:nvSpPr>
        <p:spPr>
          <a:xfrm>
            <a:off x="793790" y="3633907"/>
            <a:ext cx="4196358" cy="121920"/>
          </a:xfrm>
          <a:prstGeom prst="roundRect">
            <a:avLst>
              <a:gd name="adj" fmla="val 78139"/>
            </a:avLst>
          </a:prstGeom>
          <a:solidFill>
            <a:srgbClr val="835E54"/>
          </a:solidFill>
          <a:ln/>
        </p:spPr>
      </p:sp>
      <p:sp>
        <p:nvSpPr>
          <p:cNvPr id="5" name="Shape 3"/>
          <p:cNvSpPr/>
          <p:nvPr/>
        </p:nvSpPr>
        <p:spPr>
          <a:xfrm>
            <a:off x="2551688" y="3324225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835E54"/>
          </a:solidFill>
          <a:ln/>
        </p:spPr>
      </p:sp>
      <p:sp>
        <p:nvSpPr>
          <p:cNvPr id="6" name="Text 4"/>
          <p:cNvSpPr/>
          <p:nvPr/>
        </p:nvSpPr>
        <p:spPr>
          <a:xfrm>
            <a:off x="2755761" y="3494365"/>
            <a:ext cx="272177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1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1051084" y="42313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Nhịp bước đúng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051084" y="4721781"/>
            <a:ext cx="368177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Hai bước phải đều, không quá nhanh hay quá chậm để giữ thăng bằng.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5216962" y="3664387"/>
            <a:ext cx="4196358" cy="2403396"/>
          </a:xfrm>
          <a:prstGeom prst="roundRect">
            <a:avLst>
              <a:gd name="adj" fmla="val 6087"/>
            </a:avLst>
          </a:prstGeom>
          <a:solidFill>
            <a:srgbClr val="FFFCFA"/>
          </a:solidFill>
          <a:ln/>
        </p:spPr>
      </p:sp>
      <p:sp>
        <p:nvSpPr>
          <p:cNvPr id="10" name="Shape 8"/>
          <p:cNvSpPr/>
          <p:nvPr/>
        </p:nvSpPr>
        <p:spPr>
          <a:xfrm>
            <a:off x="5216962" y="3633907"/>
            <a:ext cx="4196358" cy="121920"/>
          </a:xfrm>
          <a:prstGeom prst="roundRect">
            <a:avLst>
              <a:gd name="adj" fmla="val 78139"/>
            </a:avLst>
          </a:prstGeom>
          <a:solidFill>
            <a:srgbClr val="835E54"/>
          </a:solidFill>
          <a:ln/>
        </p:spPr>
      </p:sp>
      <p:sp>
        <p:nvSpPr>
          <p:cNvPr id="11" name="Shape 9"/>
          <p:cNvSpPr/>
          <p:nvPr/>
        </p:nvSpPr>
        <p:spPr>
          <a:xfrm>
            <a:off x="6974860" y="3324225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835E54"/>
          </a:solidFill>
          <a:ln/>
        </p:spPr>
      </p:sp>
      <p:sp>
        <p:nvSpPr>
          <p:cNvPr id="12" name="Text 10"/>
          <p:cNvSpPr/>
          <p:nvPr/>
        </p:nvSpPr>
        <p:spPr>
          <a:xfrm>
            <a:off x="7178933" y="3494365"/>
            <a:ext cx="272177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2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5474256" y="42313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Nhảy cao &amp; thăng bằng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5474256" y="4721781"/>
            <a:ext cx="36817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Dùng sức từ chân, nhảy thẳng lên, giữ cơ thể ổn định khi ném.</a:t>
            </a:r>
            <a:endParaRPr lang="en-US" sz="1750" dirty="0"/>
          </a:p>
        </p:txBody>
      </p:sp>
      <p:sp>
        <p:nvSpPr>
          <p:cNvPr id="15" name="Shape 13"/>
          <p:cNvSpPr/>
          <p:nvPr/>
        </p:nvSpPr>
        <p:spPr>
          <a:xfrm>
            <a:off x="9640133" y="3664387"/>
            <a:ext cx="4196358" cy="2403396"/>
          </a:xfrm>
          <a:prstGeom prst="roundRect">
            <a:avLst>
              <a:gd name="adj" fmla="val 6087"/>
            </a:avLst>
          </a:prstGeom>
          <a:solidFill>
            <a:srgbClr val="FFFCFA"/>
          </a:solidFill>
          <a:ln/>
        </p:spPr>
      </p:sp>
      <p:sp>
        <p:nvSpPr>
          <p:cNvPr id="16" name="Shape 14"/>
          <p:cNvSpPr/>
          <p:nvPr/>
        </p:nvSpPr>
        <p:spPr>
          <a:xfrm>
            <a:off x="9640133" y="3633907"/>
            <a:ext cx="4196358" cy="121920"/>
          </a:xfrm>
          <a:prstGeom prst="roundRect">
            <a:avLst>
              <a:gd name="adj" fmla="val 78139"/>
            </a:avLst>
          </a:prstGeom>
          <a:solidFill>
            <a:srgbClr val="835E54"/>
          </a:solidFill>
          <a:ln/>
        </p:spPr>
      </p:sp>
      <p:sp>
        <p:nvSpPr>
          <p:cNvPr id="17" name="Shape 15"/>
          <p:cNvSpPr/>
          <p:nvPr/>
        </p:nvSpPr>
        <p:spPr>
          <a:xfrm>
            <a:off x="11398032" y="3324225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835E54"/>
          </a:solidFill>
          <a:ln/>
        </p:spPr>
      </p:sp>
      <p:sp>
        <p:nvSpPr>
          <p:cNvPr id="18" name="Text 16"/>
          <p:cNvSpPr/>
          <p:nvPr/>
        </p:nvSpPr>
        <p:spPr>
          <a:xfrm>
            <a:off x="11602105" y="3494365"/>
            <a:ext cx="272177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3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9897427" y="42313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Ném chính xác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9897427" y="4721781"/>
            <a:ext cx="36817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Mắt nhìn rổ, cổ tay gập nhẹ, bóng đi theo đường cung vào rổ.</a:t>
            </a:r>
            <a:endParaRPr lang="en-US" sz="1750" dirty="0"/>
          </a:p>
        </p:txBody>
      </p:sp>
      <p:sp>
        <p:nvSpPr>
          <p:cNvPr id="21" name="TextBox 20"/>
          <p:cNvSpPr txBox="1"/>
          <p:nvPr/>
        </p:nvSpPr>
        <p:spPr>
          <a:xfrm>
            <a:off x="12697904" y="7767687"/>
            <a:ext cx="1838227" cy="3770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4947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Lỗi Sai &amp; Cách Sửa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825234"/>
            <a:ext cx="2835235" cy="3619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dirty="0" smtClean="0">
                <a:solidFill>
                  <a:srgbClr val="FF0000"/>
                </a:solidFill>
              </a:rPr>
              <a:t>❌</a:t>
            </a:r>
            <a:r>
              <a:rPr lang="en-US" sz="2200" b="1" dirty="0" smtClean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 </a:t>
            </a: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Lỗi thường gặp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1530906" y="3442335"/>
            <a:ext cx="55075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Sai nhịp bước chân, bước quá dài hoặc quá ngắn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1530906" y="4587716"/>
            <a:ext cx="55075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Ném lệch hướng, không nhìn rổ</a:t>
            </a:r>
            <a:endParaRPr lang="en-US" sz="1750" dirty="0"/>
          </a:p>
        </p:txBody>
      </p:sp>
      <p:sp>
        <p:nvSpPr>
          <p:cNvPr id="9" name="Text 4"/>
          <p:cNvSpPr/>
          <p:nvPr/>
        </p:nvSpPr>
        <p:spPr>
          <a:xfrm>
            <a:off x="1530906" y="5733098"/>
            <a:ext cx="55075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Phối hợp tay – chân chưa đồng bộ</a:t>
            </a:r>
            <a:endParaRPr lang="en-US" sz="1750" dirty="0"/>
          </a:p>
        </p:txBody>
      </p:sp>
      <p:sp>
        <p:nvSpPr>
          <p:cNvPr id="10" name="Shape 5"/>
          <p:cNvSpPr/>
          <p:nvPr/>
        </p:nvSpPr>
        <p:spPr>
          <a:xfrm>
            <a:off x="7436168" y="2598420"/>
            <a:ext cx="6571417" cy="4081582"/>
          </a:xfrm>
          <a:prstGeom prst="roundRect">
            <a:avLst>
              <a:gd name="adj" fmla="val 4001"/>
            </a:avLst>
          </a:prstGeom>
          <a:solidFill>
            <a:srgbClr val="835E54"/>
          </a:solidFill>
          <a:ln/>
        </p:spPr>
      </p:sp>
      <p:sp>
        <p:nvSpPr>
          <p:cNvPr id="11" name="Text 6"/>
          <p:cNvSpPr/>
          <p:nvPr/>
        </p:nvSpPr>
        <p:spPr>
          <a:xfrm>
            <a:off x="7662982" y="2825234"/>
            <a:ext cx="2835235" cy="3619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✅</a:t>
            </a:r>
            <a:r>
              <a:rPr lang="en-US" sz="2200" b="1" dirty="0">
                <a:solidFill>
                  <a:srgbClr val="FFFFFF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 Cách khắc phục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7662982" y="3413998"/>
            <a:ext cx="6117788" cy="1247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Tập chậm từng bước, quan sát mẫu của thầy/cô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Luyện tập theo cặp, góp ý cho nhau</a:t>
            </a:r>
            <a:endParaRPr lang="en-US" sz="175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Lặp lại nhiều lần để tạo phản xạ tự nhiên</a:t>
            </a:r>
            <a:endParaRPr lang="en-US" sz="1750" dirty="0"/>
          </a:p>
        </p:txBody>
      </p:sp>
      <p:sp>
        <p:nvSpPr>
          <p:cNvPr id="13" name="Shape 2"/>
          <p:cNvSpPr/>
          <p:nvPr/>
        </p:nvSpPr>
        <p:spPr>
          <a:xfrm>
            <a:off x="708660" y="3311961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FFFF00"/>
          </a:solidFill>
          <a:ln/>
        </p:spPr>
        <p:txBody>
          <a:bodyPr/>
          <a:lstStyle/>
          <a:p>
            <a:pPr algn="ct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2"/>
          <p:cNvSpPr/>
          <p:nvPr/>
        </p:nvSpPr>
        <p:spPr>
          <a:xfrm>
            <a:off x="705521" y="4460968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FFFF00"/>
          </a:solidFill>
          <a:ln/>
        </p:spPr>
        <p:txBody>
          <a:bodyPr/>
          <a:lstStyle/>
          <a:p>
            <a:pPr algn="ct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2"/>
          <p:cNvSpPr/>
          <p:nvPr/>
        </p:nvSpPr>
        <p:spPr>
          <a:xfrm>
            <a:off x="705521" y="5574328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FFFF00"/>
          </a:solidFill>
          <a:ln/>
        </p:spPr>
        <p:txBody>
          <a:bodyPr/>
          <a:lstStyle/>
          <a:p>
            <a:pPr algn="ct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697904" y="7767687"/>
            <a:ext cx="1838227" cy="3770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648725" y="807793"/>
            <a:ext cx="306879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6000" b="1" dirty="0" err="1" smtClean="0">
                <a:solidFill>
                  <a:srgbClr val="443728"/>
                </a:solidFill>
                <a:latin typeface="Times New Roman" panose="02020603050405020304" pitchFamily="18" charset="0"/>
                <a:ea typeface="Crimson Pro Bold" pitchFamily="34" charset="-122"/>
                <a:cs typeface="Times New Roman" panose="02020603050405020304" pitchFamily="18" charset="0"/>
              </a:rPr>
              <a:t>Luật</a:t>
            </a:r>
            <a:r>
              <a:rPr lang="en-US" sz="6000" b="1" dirty="0" smtClean="0">
                <a:solidFill>
                  <a:srgbClr val="443728"/>
                </a:solidFill>
                <a:latin typeface="Times New Roman" panose="02020603050405020304" pitchFamily="18" charset="0"/>
                <a:ea typeface="Crimson Pro Bold" pitchFamily="34" charset="-122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443728"/>
                </a:solidFill>
                <a:latin typeface="Times New Roman" panose="02020603050405020304" pitchFamily="18" charset="0"/>
                <a:ea typeface="Crimson Pro Bold" pitchFamily="34" charset="-122"/>
                <a:cs typeface="Times New Roman" panose="02020603050405020304" pitchFamily="18" charset="0"/>
              </a:rPr>
              <a:t>C</a:t>
            </a:r>
            <a:r>
              <a:rPr lang="en-US" sz="6000" b="1" dirty="0" err="1" smtClean="0">
                <a:solidFill>
                  <a:srgbClr val="443728"/>
                </a:solidFill>
                <a:latin typeface="Times New Roman" panose="02020603050405020304" pitchFamily="18" charset="0"/>
                <a:ea typeface="Crimson Pro Bold" pitchFamily="34" charset="-122"/>
                <a:cs typeface="Times New Roman" panose="02020603050405020304" pitchFamily="18" charset="0"/>
              </a:rPr>
              <a:t>hơi</a:t>
            </a:r>
            <a:r>
              <a:rPr lang="en-US" sz="6000" b="1" dirty="0" smtClean="0">
                <a:solidFill>
                  <a:srgbClr val="443728"/>
                </a:solidFill>
                <a:latin typeface="Times New Roman" panose="02020603050405020304" pitchFamily="18" charset="0"/>
                <a:ea typeface="Crimson Pro Bold" pitchFamily="34" charset="-122"/>
                <a:cs typeface="Times New Roman" panose="02020603050405020304" pitchFamily="18" charset="0"/>
              </a:rPr>
              <a:t> 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" y="790395"/>
            <a:ext cx="7049102" cy="736379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117237" y="1932495"/>
            <a:ext cx="689099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dọc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đứng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diện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rổ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2m.</a:t>
            </a:r>
          </a:p>
          <a:p>
            <a:pPr marL="285750" indent="-285750">
              <a:buFontTx/>
              <a:buChar char="-"/>
            </a:pP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lệnh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lượt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ném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rổ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ném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đợi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lượt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theo.</a:t>
            </a:r>
            <a:endParaRPr lang="en-US" sz="2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đấu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ném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chiến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thắng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697904" y="7767687"/>
            <a:ext cx="1838227" cy="3770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366" y="386499"/>
            <a:ext cx="13847974" cy="766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98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488</Words>
  <Application>Microsoft Office PowerPoint</Application>
  <PresentationFormat>Custom</PresentationFormat>
  <Paragraphs>69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Open Sans</vt:lpstr>
      <vt:lpstr>Calibri</vt:lpstr>
      <vt:lpstr>Crimson Pro Bold</vt:lpstr>
      <vt:lpstr>Times New Roman</vt:lpstr>
      <vt:lpstr>Arial</vt:lpstr>
      <vt:lpstr>Crimson Pro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lastModifiedBy>admin</cp:lastModifiedBy>
  <cp:revision>14</cp:revision>
  <dcterms:created xsi:type="dcterms:W3CDTF">2026-04-27T15:48:49Z</dcterms:created>
  <dcterms:modified xsi:type="dcterms:W3CDTF">2026-04-27T18:01:43Z</dcterms:modified>
</cp:coreProperties>
</file>